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72" r:id="rId3"/>
    <p:sldId id="258" r:id="rId4"/>
    <p:sldId id="297" r:id="rId5"/>
    <p:sldId id="305" r:id="rId6"/>
    <p:sldId id="301" r:id="rId7"/>
    <p:sldId id="307" r:id="rId8"/>
    <p:sldId id="312" r:id="rId9"/>
    <p:sldId id="313" r:id="rId10"/>
    <p:sldId id="314" r:id="rId11"/>
    <p:sldId id="315" r:id="rId12"/>
    <p:sldId id="316" r:id="rId13"/>
    <p:sldId id="317" r:id="rId14"/>
    <p:sldId id="318" r:id="rId15"/>
    <p:sldId id="319" r:id="rId16"/>
    <p:sldId id="322" r:id="rId17"/>
    <p:sldId id="324" r:id="rId18"/>
    <p:sldId id="323" r:id="rId19"/>
  </p:sldIdLst>
  <p:sldSz cx="9144000" cy="5143500" type="screen16x9"/>
  <p:notesSz cx="6858000" cy="9144000"/>
  <p:embeddedFontLst>
    <p:embeddedFont>
      <p:font typeface="Be Vietnam Pro Black" panose="020B0604020202020204" charset="0"/>
      <p:bold r:id="rId21"/>
      <p:boldItalic r:id="rId22"/>
    </p:embeddedFont>
    <p:embeddedFont>
      <p:font typeface="Inter" panose="020B0604020202020204" charset="0"/>
      <p:regular r:id="rId23"/>
      <p:bold r:id="rId24"/>
    </p:embeddedFont>
    <p:embeddedFont>
      <p:font typeface="Montserrat" panose="00000500000000000000" pitchFamily="2"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7696A9-FF3B-48AE-AAB9-0899939ECFA4}">
  <a:tblStyle styleId="{057696A9-FF3B-48AE-AAB9-0899939EC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70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b611eaca6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b611eaca6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0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21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646345"/>
            <a:ext cx="9144000" cy="497129"/>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826162"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49"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rot="5400000">
            <a:off x="8687127" y="4295503"/>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grpSp>
        <p:nvGrpSpPr>
          <p:cNvPr id="1416" name="Google Shape;1416;p24"/>
          <p:cNvGrpSpPr/>
          <p:nvPr/>
        </p:nvGrpSpPr>
        <p:grpSpPr>
          <a:xfrm>
            <a:off x="8327759" y="-249678"/>
            <a:ext cx="2031895" cy="550741"/>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803167"/>
            <a:ext cx="9144000" cy="340307"/>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0" y="-217938"/>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528485" y="354004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446484" y="3266986"/>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p:cSld name="BLANK_1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72000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1" name="Google Shape;881;p16"/>
          <p:cNvSpPr txBox="1">
            <a:spLocks noGrp="1"/>
          </p:cNvSpPr>
          <p:nvPr>
            <p:ph type="subTitle" idx="2"/>
          </p:nvPr>
        </p:nvSpPr>
        <p:spPr>
          <a:xfrm>
            <a:off x="72000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16"/>
          <p:cNvSpPr txBox="1">
            <a:spLocks noGrp="1"/>
          </p:cNvSpPr>
          <p:nvPr>
            <p:ph type="title" idx="3" hasCustomPrompt="1"/>
          </p:nvPr>
        </p:nvSpPr>
        <p:spPr>
          <a:xfrm>
            <a:off x="1617001"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4" name="Google Shape;884;p16"/>
          <p:cNvSpPr txBox="1">
            <a:spLocks noGrp="1"/>
          </p:cNvSpPr>
          <p:nvPr>
            <p:ph type="subTitle" idx="4"/>
          </p:nvPr>
        </p:nvSpPr>
        <p:spPr>
          <a:xfrm>
            <a:off x="33595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5" name="Google Shape;885;p16"/>
          <p:cNvSpPr txBox="1">
            <a:spLocks noGrp="1"/>
          </p:cNvSpPr>
          <p:nvPr>
            <p:ph type="subTitle" idx="5"/>
          </p:nvPr>
        </p:nvSpPr>
        <p:spPr>
          <a:xfrm>
            <a:off x="33595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6" name="Google Shape;886;p16"/>
          <p:cNvSpPr txBox="1">
            <a:spLocks noGrp="1"/>
          </p:cNvSpPr>
          <p:nvPr>
            <p:ph type="title" idx="6" hasCustomPrompt="1"/>
          </p:nvPr>
        </p:nvSpPr>
        <p:spPr>
          <a:xfrm>
            <a:off x="4256552"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7" name="Google Shape;887;p16"/>
          <p:cNvSpPr txBox="1">
            <a:spLocks noGrp="1"/>
          </p:cNvSpPr>
          <p:nvPr>
            <p:ph type="subTitle" idx="7"/>
          </p:nvPr>
        </p:nvSpPr>
        <p:spPr>
          <a:xfrm>
            <a:off x="59990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8" name="Google Shape;888;p16"/>
          <p:cNvSpPr txBox="1">
            <a:spLocks noGrp="1"/>
          </p:cNvSpPr>
          <p:nvPr>
            <p:ph type="subTitle" idx="8"/>
          </p:nvPr>
        </p:nvSpPr>
        <p:spPr>
          <a:xfrm>
            <a:off x="59990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6"/>
          <p:cNvSpPr txBox="1">
            <a:spLocks noGrp="1"/>
          </p:cNvSpPr>
          <p:nvPr>
            <p:ph type="title" idx="9" hasCustomPrompt="1"/>
          </p:nvPr>
        </p:nvSpPr>
        <p:spPr>
          <a:xfrm>
            <a:off x="6896076"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0" name="Google Shape;890;p16"/>
          <p:cNvSpPr txBox="1">
            <a:spLocks noGrp="1"/>
          </p:cNvSpPr>
          <p:nvPr>
            <p:ph type="subTitle" idx="13"/>
          </p:nvPr>
        </p:nvSpPr>
        <p:spPr>
          <a:xfrm>
            <a:off x="20398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1" name="Google Shape;891;p16"/>
          <p:cNvSpPr txBox="1">
            <a:spLocks noGrp="1"/>
          </p:cNvSpPr>
          <p:nvPr>
            <p:ph type="subTitle" idx="14"/>
          </p:nvPr>
        </p:nvSpPr>
        <p:spPr>
          <a:xfrm>
            <a:off x="20398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6"/>
          <p:cNvSpPr txBox="1">
            <a:spLocks noGrp="1"/>
          </p:cNvSpPr>
          <p:nvPr>
            <p:ph type="title" idx="15" hasCustomPrompt="1"/>
          </p:nvPr>
        </p:nvSpPr>
        <p:spPr>
          <a:xfrm>
            <a:off x="29368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16"/>
          <p:cNvSpPr txBox="1">
            <a:spLocks noGrp="1"/>
          </p:cNvSpPr>
          <p:nvPr>
            <p:ph type="subTitle" idx="16"/>
          </p:nvPr>
        </p:nvSpPr>
        <p:spPr>
          <a:xfrm>
            <a:off x="46793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4" name="Google Shape;894;p16"/>
          <p:cNvSpPr txBox="1">
            <a:spLocks noGrp="1"/>
          </p:cNvSpPr>
          <p:nvPr>
            <p:ph type="subTitle" idx="17"/>
          </p:nvPr>
        </p:nvSpPr>
        <p:spPr>
          <a:xfrm>
            <a:off x="46793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5" name="Google Shape;895;p16"/>
          <p:cNvSpPr txBox="1">
            <a:spLocks noGrp="1"/>
          </p:cNvSpPr>
          <p:nvPr>
            <p:ph type="title" idx="18" hasCustomPrompt="1"/>
          </p:nvPr>
        </p:nvSpPr>
        <p:spPr>
          <a:xfrm>
            <a:off x="55763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6" name="Google Shape;896;p1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97" name="Google Shape;897;p16"/>
          <p:cNvGrpSpPr/>
          <p:nvPr/>
        </p:nvGrpSpPr>
        <p:grpSpPr>
          <a:xfrm rot="-5400000">
            <a:off x="-72852" y="415234"/>
            <a:ext cx="886061" cy="173737"/>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16"/>
          <p:cNvGrpSpPr/>
          <p:nvPr/>
        </p:nvGrpSpPr>
        <p:grpSpPr>
          <a:xfrm>
            <a:off x="-214" y="4362417"/>
            <a:ext cx="466335" cy="466335"/>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6"/>
          <p:cNvGrpSpPr/>
          <p:nvPr/>
        </p:nvGrpSpPr>
        <p:grpSpPr>
          <a:xfrm>
            <a:off x="8677886" y="4362417"/>
            <a:ext cx="466335" cy="466335"/>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6"/>
          <p:cNvGrpSpPr/>
          <p:nvPr/>
        </p:nvGrpSpPr>
        <p:grpSpPr>
          <a:xfrm rot="-5400000">
            <a:off x="8330798" y="508559"/>
            <a:ext cx="886061" cy="173737"/>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2" r:id="rId8"/>
    <p:sldLayoutId id="2147483665" r:id="rId9"/>
    <p:sldLayoutId id="2147483666"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2414033" y="1523293"/>
            <a:ext cx="4315922" cy="306659"/>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600" b="1">
                <a:solidFill>
                  <a:schemeClr val="lt1"/>
                </a:solidFill>
                <a:latin typeface="Montserrat" panose="00000500000000000000" pitchFamily="2" charset="0"/>
              </a:rPr>
              <a:t>BÁO CÁO KHÓA LUẬN TỐT NGHIỆP</a:t>
            </a:r>
            <a:endParaRPr sz="1600" b="1">
              <a:solidFill>
                <a:schemeClr val="lt1"/>
              </a:solidFill>
              <a:latin typeface="Montserrat" panose="00000500000000000000" pitchFamily="2" charset="0"/>
            </a:endParaRPr>
          </a:p>
        </p:txBody>
      </p:sp>
      <p:sp>
        <p:nvSpPr>
          <p:cNvPr id="2" name="Hộp Văn bản 1">
            <a:extLst>
              <a:ext uri="{FF2B5EF4-FFF2-40B4-BE49-F238E27FC236}">
                <a16:creationId xmlns:a16="http://schemas.microsoft.com/office/drawing/2014/main" id="{B75DC588-BCD8-8094-D429-542745B63533}"/>
              </a:ext>
            </a:extLst>
          </p:cNvPr>
          <p:cNvSpPr txBox="1"/>
          <p:nvPr/>
        </p:nvSpPr>
        <p:spPr>
          <a:xfrm>
            <a:off x="2074204" y="161366"/>
            <a:ext cx="4995583" cy="507831"/>
          </a:xfrm>
          <a:prstGeom prst="rect">
            <a:avLst/>
          </a:prstGeom>
          <a:noFill/>
        </p:spPr>
        <p:txBody>
          <a:bodyPr wrap="square" rtlCol="0">
            <a:spAutoFit/>
          </a:bodyPr>
          <a:lstStyle/>
          <a:p>
            <a:pPr algn="ctr"/>
            <a:r>
              <a:rPr lang="en-US" b="1">
                <a:latin typeface="Montserrat" panose="00000500000000000000" pitchFamily="2" charset="0"/>
              </a:rPr>
              <a:t>KHOA KỸ THUẬT VÀ CÔNG NGHỆ</a:t>
            </a:r>
          </a:p>
          <a:p>
            <a:pPr algn="ctr"/>
            <a:r>
              <a:rPr lang="en-US" sz="1300" b="1">
                <a:solidFill>
                  <a:schemeClr val="accent1">
                    <a:lumMod val="50000"/>
                  </a:schemeClr>
                </a:solidFill>
                <a:latin typeface="Montserrat" panose="00000500000000000000" pitchFamily="2" charset="0"/>
              </a:rPr>
              <a:t>BỘ MÔN CÔNG NGHỆ THÔNG TIN</a:t>
            </a:r>
          </a:p>
        </p:txBody>
      </p:sp>
      <p:pic>
        <p:nvPicPr>
          <p:cNvPr id="3" name="Picture 2" descr="Nhận dạng thương hiệu | PHÒNG TRUYỀN THÔNG VÀ QUẢNG BÁ CỘNG ĐỒNG">
            <a:extLst>
              <a:ext uri="{FF2B5EF4-FFF2-40B4-BE49-F238E27FC236}">
                <a16:creationId xmlns:a16="http://schemas.microsoft.com/office/drawing/2014/main" id="{41F02490-6025-2C5E-26A8-FB19BF49B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8" y="786863"/>
            <a:ext cx="593031" cy="597853"/>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B1C46B1-486C-D2CB-91BF-7EF8757413B2}"/>
              </a:ext>
            </a:extLst>
          </p:cNvPr>
          <p:cNvSpPr txBox="1"/>
          <p:nvPr/>
        </p:nvSpPr>
        <p:spPr>
          <a:xfrm>
            <a:off x="794077" y="1947620"/>
            <a:ext cx="7555834" cy="1015663"/>
          </a:xfrm>
          <a:prstGeom prst="rect">
            <a:avLst/>
          </a:prstGeom>
          <a:noFill/>
        </p:spPr>
        <p:txBody>
          <a:bodyPr wrap="square">
            <a:spAutoFit/>
          </a:bodyPr>
          <a:lstStyle/>
          <a:p>
            <a:pPr algn="ctr"/>
            <a:r>
              <a:rPr lang="en-US" sz="3000" b="1">
                <a:solidFill>
                  <a:schemeClr val="tx1"/>
                </a:solidFill>
                <a:latin typeface="Be Vietnam Pro Black" panose="020B0604020202020204" charset="0"/>
              </a:rPr>
              <a:t>XÂY DỰNG WEBSITE QUẢN LÝ </a:t>
            </a:r>
            <a:br>
              <a:rPr lang="en-US" sz="3000" b="1">
                <a:solidFill>
                  <a:schemeClr val="tx1"/>
                </a:solidFill>
                <a:latin typeface="Be Vietnam Pro Black" panose="020B0604020202020204" charset="0"/>
              </a:rPr>
            </a:br>
            <a:r>
              <a:rPr lang="en-US" sz="3000" b="1">
                <a:solidFill>
                  <a:schemeClr val="tx1"/>
                </a:solidFill>
                <a:latin typeface="Be Vietnam Pro Black" panose="020B0604020202020204" charset="0"/>
              </a:rPr>
              <a:t>HOẠT ĐỘNG CỦA NHÓM NGHIÊN CỨU</a:t>
            </a:r>
          </a:p>
        </p:txBody>
      </p:sp>
      <p:sp>
        <p:nvSpPr>
          <p:cNvPr id="8" name="Google Shape;2129;p38">
            <a:extLst>
              <a:ext uri="{FF2B5EF4-FFF2-40B4-BE49-F238E27FC236}">
                <a16:creationId xmlns:a16="http://schemas.microsoft.com/office/drawing/2014/main" id="{333A8F22-C65C-D649-350F-BB8D55DC264B}"/>
              </a:ext>
            </a:extLst>
          </p:cNvPr>
          <p:cNvSpPr txBox="1">
            <a:spLocks/>
          </p:cNvSpPr>
          <p:nvPr/>
        </p:nvSpPr>
        <p:spPr>
          <a:xfrm>
            <a:off x="892868" y="3399315"/>
            <a:ext cx="3042329" cy="5601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i="1" dirty="0">
                <a:solidFill>
                  <a:schemeClr val="accent2">
                    <a:lumMod val="25000"/>
                  </a:schemeClr>
                </a:solidFill>
                <a:latin typeface="Montserrat" pitchFamily="2" charset="-93"/>
              </a:rPr>
              <a:t>Giảng viên hướng dẫn:</a:t>
            </a:r>
          </a:p>
          <a:p>
            <a:r>
              <a:rPr lang="en-US">
                <a:solidFill>
                  <a:schemeClr val="accent2">
                    <a:lumMod val="25000"/>
                  </a:schemeClr>
                </a:solidFill>
                <a:latin typeface="Montserrat" pitchFamily="2" charset="-93"/>
              </a:rPr>
              <a:t>ThS.</a:t>
            </a:r>
            <a:r>
              <a:rPr lang="vi-VN">
                <a:solidFill>
                  <a:schemeClr val="accent2">
                    <a:lumMod val="25000"/>
                  </a:schemeClr>
                </a:solidFill>
                <a:latin typeface="Montserrat" pitchFamily="2" charset="-93"/>
              </a:rPr>
              <a:t> </a:t>
            </a:r>
            <a:r>
              <a:rPr lang="vi-VN" dirty="0">
                <a:solidFill>
                  <a:schemeClr val="accent2">
                    <a:lumMod val="25000"/>
                  </a:schemeClr>
                </a:solidFill>
                <a:latin typeface="Montserrat" pitchFamily="2" charset="-93"/>
              </a:rPr>
              <a:t>Võ Thành C</a:t>
            </a:r>
          </a:p>
        </p:txBody>
      </p:sp>
      <p:sp>
        <p:nvSpPr>
          <p:cNvPr id="9" name="Google Shape;2129;p38">
            <a:extLst>
              <a:ext uri="{FF2B5EF4-FFF2-40B4-BE49-F238E27FC236}">
                <a16:creationId xmlns:a16="http://schemas.microsoft.com/office/drawing/2014/main" id="{A4FA6490-2241-FBE8-DAB4-1AB5CBE838BD}"/>
              </a:ext>
            </a:extLst>
          </p:cNvPr>
          <p:cNvSpPr txBox="1">
            <a:spLocks/>
          </p:cNvSpPr>
          <p:nvPr/>
        </p:nvSpPr>
        <p:spPr>
          <a:xfrm>
            <a:off x="5953647" y="3400786"/>
            <a:ext cx="2587308" cy="1015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r>
              <a:rPr lang="en-US" sz="1500" b="1" i="1" dirty="0" err="1">
                <a:solidFill>
                  <a:schemeClr val="accent2">
                    <a:lumMod val="25000"/>
                  </a:schemeClr>
                </a:solidFill>
                <a:latin typeface="Montserrat" pitchFamily="2" charset="-93"/>
              </a:rPr>
              <a:t>Sinh</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viên</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thực</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hiện</a:t>
            </a:r>
            <a:r>
              <a:rPr lang="en-US" sz="1500" b="1" i="1" dirty="0">
                <a:solidFill>
                  <a:schemeClr val="accent2">
                    <a:lumMod val="25000"/>
                  </a:schemeClr>
                </a:solidFill>
                <a:latin typeface="Montserrat" pitchFamily="2" charset="-93"/>
              </a:rPr>
              <a:t>:</a:t>
            </a:r>
          </a:p>
          <a:p>
            <a:pPr marL="0" indent="0" algn="l"/>
            <a:r>
              <a:rPr lang="en-US" sz="1500" dirty="0" err="1">
                <a:solidFill>
                  <a:schemeClr val="accent2">
                    <a:lumMod val="25000"/>
                  </a:schemeClr>
                </a:solidFill>
                <a:latin typeface="Montserrat" pitchFamily="2" charset="-93"/>
              </a:rPr>
              <a:t>Họ</a:t>
            </a:r>
            <a:r>
              <a:rPr lang="en-US" sz="1500" dirty="0">
                <a:solidFill>
                  <a:schemeClr val="accent2">
                    <a:lumMod val="25000"/>
                  </a:schemeClr>
                </a:solidFill>
                <a:latin typeface="Montserrat" pitchFamily="2" charset="-93"/>
              </a:rPr>
              <a:t> </a:t>
            </a:r>
            <a:r>
              <a:rPr lang="en-US" sz="1500" dirty="0" err="1">
                <a:solidFill>
                  <a:schemeClr val="accent2">
                    <a:lumMod val="25000"/>
                  </a:schemeClr>
                </a:solidFill>
                <a:latin typeface="Montserrat" pitchFamily="2" charset="-93"/>
              </a:rPr>
              <a:t>tên</a:t>
            </a:r>
            <a:r>
              <a:rPr lang="en-US" sz="1500" dirty="0">
                <a:solidFill>
                  <a:schemeClr val="accent2">
                    <a:lumMod val="25000"/>
                  </a:schemeClr>
                </a:solidFill>
                <a:latin typeface="Montserrat" pitchFamily="2" charset="-93"/>
              </a:rPr>
              <a:t>: Lê </a:t>
            </a:r>
            <a:r>
              <a:rPr lang="en-US" sz="1500" dirty="0" err="1">
                <a:solidFill>
                  <a:schemeClr val="accent2">
                    <a:lumMod val="25000"/>
                  </a:schemeClr>
                </a:solidFill>
                <a:latin typeface="Montserrat" pitchFamily="2" charset="-93"/>
              </a:rPr>
              <a:t>Thị</a:t>
            </a:r>
            <a:r>
              <a:rPr lang="en-US" sz="1500" dirty="0">
                <a:solidFill>
                  <a:schemeClr val="accent2">
                    <a:lumMod val="25000"/>
                  </a:schemeClr>
                </a:solidFill>
                <a:latin typeface="Montserrat" pitchFamily="2" charset="-93"/>
              </a:rPr>
              <a:t> Hiếu Thảo</a:t>
            </a:r>
          </a:p>
          <a:p>
            <a:pPr marL="0" indent="0" algn="l"/>
            <a:r>
              <a:rPr lang="en-US" sz="1500" dirty="0">
                <a:solidFill>
                  <a:schemeClr val="accent2">
                    <a:lumMod val="25000"/>
                  </a:schemeClr>
                </a:solidFill>
                <a:latin typeface="Montserrat" pitchFamily="2" charset="-93"/>
              </a:rPr>
              <a:t>MSSV: 110120070</a:t>
            </a:r>
          </a:p>
          <a:p>
            <a:pPr marL="0" indent="0" algn="l"/>
            <a:r>
              <a:rPr lang="en-US" sz="1500" dirty="0" err="1">
                <a:solidFill>
                  <a:schemeClr val="accent2">
                    <a:lumMod val="25000"/>
                  </a:schemeClr>
                </a:solidFill>
                <a:latin typeface="Montserrat" pitchFamily="2" charset="-93"/>
              </a:rPr>
              <a:t>Mã</a:t>
            </a:r>
            <a:r>
              <a:rPr lang="en-US" sz="1500" dirty="0">
                <a:solidFill>
                  <a:schemeClr val="accent2">
                    <a:lumMod val="25000"/>
                  </a:schemeClr>
                </a:solidFill>
                <a:latin typeface="Montserrat" pitchFamily="2" charset="-93"/>
              </a:rPr>
              <a:t> </a:t>
            </a:r>
            <a:r>
              <a:rPr lang="en-US" sz="1500" dirty="0" err="1">
                <a:solidFill>
                  <a:schemeClr val="accent2">
                    <a:lumMod val="25000"/>
                  </a:schemeClr>
                </a:solidFill>
                <a:latin typeface="Montserrat" pitchFamily="2" charset="-93"/>
              </a:rPr>
              <a:t>lớp</a:t>
            </a:r>
            <a:r>
              <a:rPr lang="en-US" sz="1500" dirty="0">
                <a:solidFill>
                  <a:schemeClr val="accent2">
                    <a:lumMod val="25000"/>
                  </a:schemeClr>
                </a:solidFill>
                <a:latin typeface="Montserrat" pitchFamily="2" charset="-93"/>
              </a:rPr>
              <a:t>: DA20TTB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tin tức</a:t>
            </a:r>
          </a:p>
        </p:txBody>
      </p:sp>
      <p:pic>
        <p:nvPicPr>
          <p:cNvPr id="3" name="Hình ảnh 2">
            <a:extLst>
              <a:ext uri="{FF2B5EF4-FFF2-40B4-BE49-F238E27FC236}">
                <a16:creationId xmlns:a16="http://schemas.microsoft.com/office/drawing/2014/main" id="{1EED9703-8B7C-D40A-3727-1A0773622ECC}"/>
              </a:ext>
            </a:extLst>
          </p:cNvPr>
          <p:cNvPicPr>
            <a:picLocks noChangeAspect="1"/>
          </p:cNvPicPr>
          <p:nvPr/>
        </p:nvPicPr>
        <p:blipFill rotWithShape="1">
          <a:blip r:embed="rId2"/>
          <a:srcRect t="10600" r="1310"/>
          <a:stretch/>
        </p:blipFill>
        <p:spPr bwMode="auto">
          <a:xfrm>
            <a:off x="735252" y="969154"/>
            <a:ext cx="7673496" cy="3965916"/>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30826A23-60F8-8D09-5587-E9DFC4E071F8}"/>
              </a:ext>
            </a:extLst>
          </p:cNvPr>
          <p:cNvSpPr txBox="1"/>
          <p:nvPr/>
        </p:nvSpPr>
        <p:spPr>
          <a:xfrm>
            <a:off x="8758719" y="4835723"/>
            <a:ext cx="385281" cy="307777"/>
          </a:xfrm>
          <a:prstGeom prst="rect">
            <a:avLst/>
          </a:prstGeom>
          <a:noFill/>
        </p:spPr>
        <p:txBody>
          <a:bodyPr wrap="square" rtlCol="0">
            <a:spAutoFit/>
          </a:bodyPr>
          <a:lstStyle/>
          <a:p>
            <a:r>
              <a:rPr lang="en-US"/>
              <a:t>10</a:t>
            </a:r>
          </a:p>
        </p:txBody>
      </p:sp>
    </p:spTree>
    <p:extLst>
      <p:ext uri="{BB962C8B-B14F-4D97-AF65-F5344CB8AC3E}">
        <p14:creationId xmlns:p14="http://schemas.microsoft.com/office/powerpoint/2010/main" val="17035635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liên hệ</a:t>
            </a:r>
          </a:p>
        </p:txBody>
      </p:sp>
      <p:pic>
        <p:nvPicPr>
          <p:cNvPr id="2" name="Hình ảnh 1">
            <a:extLst>
              <a:ext uri="{FF2B5EF4-FFF2-40B4-BE49-F238E27FC236}">
                <a16:creationId xmlns:a16="http://schemas.microsoft.com/office/drawing/2014/main" id="{7BA61B2F-8024-869C-A07F-7679F84198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325"/>
          <a:stretch/>
        </p:blipFill>
        <p:spPr bwMode="auto">
          <a:xfrm>
            <a:off x="654637" y="975878"/>
            <a:ext cx="7834726" cy="3925179"/>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180B9C9A-2B85-11FF-E245-AEAC4C6B1483}"/>
              </a:ext>
            </a:extLst>
          </p:cNvPr>
          <p:cNvSpPr txBox="1"/>
          <p:nvPr/>
        </p:nvSpPr>
        <p:spPr>
          <a:xfrm>
            <a:off x="8758719" y="4835723"/>
            <a:ext cx="385281" cy="307777"/>
          </a:xfrm>
          <a:prstGeom prst="rect">
            <a:avLst/>
          </a:prstGeom>
          <a:noFill/>
        </p:spPr>
        <p:txBody>
          <a:bodyPr wrap="square" rtlCol="0">
            <a:spAutoFit/>
          </a:bodyPr>
          <a:lstStyle/>
          <a:p>
            <a:r>
              <a:rPr lang="en-US"/>
              <a:t>11</a:t>
            </a:r>
          </a:p>
        </p:txBody>
      </p:sp>
    </p:spTree>
    <p:extLst>
      <p:ext uri="{BB962C8B-B14F-4D97-AF65-F5344CB8AC3E}">
        <p14:creationId xmlns:p14="http://schemas.microsoft.com/office/powerpoint/2010/main" val="322131948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3" y="685843"/>
            <a:ext cx="2954993" cy="307777"/>
          </a:xfrm>
          <a:prstGeom prst="rect">
            <a:avLst/>
          </a:prstGeom>
          <a:noFill/>
        </p:spPr>
        <p:txBody>
          <a:bodyPr wrap="square" rtlCol="0">
            <a:spAutoFit/>
          </a:bodyPr>
          <a:lstStyle/>
          <a:p>
            <a:pPr algn="ctr"/>
            <a:r>
              <a:rPr lang="en-US">
                <a:latin typeface="Montserrat" panose="00000500000000000000" pitchFamily="2" charset="0"/>
              </a:rPr>
              <a:t>Giao diện trang đăng nhập</a:t>
            </a:r>
          </a:p>
        </p:txBody>
      </p:sp>
      <p:pic>
        <p:nvPicPr>
          <p:cNvPr id="3" name="Hình ảnh 2">
            <a:extLst>
              <a:ext uri="{FF2B5EF4-FFF2-40B4-BE49-F238E27FC236}">
                <a16:creationId xmlns:a16="http://schemas.microsoft.com/office/drawing/2014/main" id="{679A2A02-05A5-2045-F454-DDADDB7D2017}"/>
              </a:ext>
            </a:extLst>
          </p:cNvPr>
          <p:cNvPicPr>
            <a:picLocks noChangeAspect="1"/>
          </p:cNvPicPr>
          <p:nvPr/>
        </p:nvPicPr>
        <p:blipFill rotWithShape="1">
          <a:blip r:embed="rId2"/>
          <a:srcRect t="11024" r="402"/>
          <a:stretch/>
        </p:blipFill>
        <p:spPr bwMode="auto">
          <a:xfrm>
            <a:off x="616441" y="1098768"/>
            <a:ext cx="7911118" cy="3829580"/>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C7AE986A-68DA-77E9-3DFC-4D0FEFD90577}"/>
              </a:ext>
            </a:extLst>
          </p:cNvPr>
          <p:cNvSpPr txBox="1"/>
          <p:nvPr/>
        </p:nvSpPr>
        <p:spPr>
          <a:xfrm>
            <a:off x="8758719" y="4835723"/>
            <a:ext cx="385281" cy="307777"/>
          </a:xfrm>
          <a:prstGeom prst="rect">
            <a:avLst/>
          </a:prstGeom>
          <a:noFill/>
        </p:spPr>
        <p:txBody>
          <a:bodyPr wrap="square" rtlCol="0">
            <a:spAutoFit/>
          </a:bodyPr>
          <a:lstStyle/>
          <a:p>
            <a:r>
              <a:rPr lang="en-US"/>
              <a:t>12</a:t>
            </a:r>
          </a:p>
        </p:txBody>
      </p:sp>
    </p:spTree>
    <p:extLst>
      <p:ext uri="{BB962C8B-B14F-4D97-AF65-F5344CB8AC3E}">
        <p14:creationId xmlns:p14="http://schemas.microsoft.com/office/powerpoint/2010/main" val="4761784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Quản trị viên</a:t>
            </a:r>
          </a:p>
        </p:txBody>
      </p:sp>
      <p:pic>
        <p:nvPicPr>
          <p:cNvPr id="2" name="Hình ảnh 1">
            <a:extLst>
              <a:ext uri="{FF2B5EF4-FFF2-40B4-BE49-F238E27FC236}">
                <a16:creationId xmlns:a16="http://schemas.microsoft.com/office/drawing/2014/main" id="{5456E168-2479-2A88-DDCF-445F708C15CC}"/>
              </a:ext>
            </a:extLst>
          </p:cNvPr>
          <p:cNvPicPr>
            <a:picLocks noChangeAspect="1"/>
          </p:cNvPicPr>
          <p:nvPr/>
        </p:nvPicPr>
        <p:blipFill rotWithShape="1">
          <a:blip r:embed="rId2"/>
          <a:srcRect t="11995" r="916" b="474"/>
          <a:stretch/>
        </p:blipFill>
        <p:spPr bwMode="auto">
          <a:xfrm>
            <a:off x="381242" y="1033626"/>
            <a:ext cx="8381515" cy="3961957"/>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F53AC0D2-5A87-0375-5491-2E95B08CD35F}"/>
              </a:ext>
            </a:extLst>
          </p:cNvPr>
          <p:cNvSpPr txBox="1"/>
          <p:nvPr/>
        </p:nvSpPr>
        <p:spPr>
          <a:xfrm>
            <a:off x="8758719" y="4835723"/>
            <a:ext cx="385281" cy="307777"/>
          </a:xfrm>
          <a:prstGeom prst="rect">
            <a:avLst/>
          </a:prstGeom>
          <a:noFill/>
        </p:spPr>
        <p:txBody>
          <a:bodyPr wrap="square" rtlCol="0">
            <a:spAutoFit/>
          </a:bodyPr>
          <a:lstStyle/>
          <a:p>
            <a:r>
              <a:rPr lang="en-US"/>
              <a:t>13</a:t>
            </a:r>
          </a:p>
        </p:txBody>
      </p:sp>
    </p:spTree>
    <p:extLst>
      <p:ext uri="{BB962C8B-B14F-4D97-AF65-F5344CB8AC3E}">
        <p14:creationId xmlns:p14="http://schemas.microsoft.com/office/powerpoint/2010/main" val="25609632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Trưởng nhóm</a:t>
            </a:r>
          </a:p>
        </p:txBody>
      </p:sp>
      <p:pic>
        <p:nvPicPr>
          <p:cNvPr id="3" name="Hình ảnh 2">
            <a:extLst>
              <a:ext uri="{FF2B5EF4-FFF2-40B4-BE49-F238E27FC236}">
                <a16:creationId xmlns:a16="http://schemas.microsoft.com/office/drawing/2014/main" id="{A52EDF87-A115-D99C-2351-940131B90986}"/>
              </a:ext>
            </a:extLst>
          </p:cNvPr>
          <p:cNvPicPr>
            <a:picLocks noChangeAspect="1"/>
          </p:cNvPicPr>
          <p:nvPr/>
        </p:nvPicPr>
        <p:blipFill rotWithShape="1">
          <a:blip r:embed="rId2"/>
          <a:srcRect t="9638"/>
          <a:stretch/>
        </p:blipFill>
        <p:spPr bwMode="auto">
          <a:xfrm>
            <a:off x="448295" y="972699"/>
            <a:ext cx="8247406" cy="4019233"/>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89677F8C-BB20-5871-5454-2101C2503E6E}"/>
              </a:ext>
            </a:extLst>
          </p:cNvPr>
          <p:cNvSpPr txBox="1"/>
          <p:nvPr/>
        </p:nvSpPr>
        <p:spPr>
          <a:xfrm>
            <a:off x="8758719" y="4835723"/>
            <a:ext cx="385281" cy="307777"/>
          </a:xfrm>
          <a:prstGeom prst="rect">
            <a:avLst/>
          </a:prstGeom>
          <a:noFill/>
        </p:spPr>
        <p:txBody>
          <a:bodyPr wrap="square" rtlCol="0">
            <a:spAutoFit/>
          </a:bodyPr>
          <a:lstStyle/>
          <a:p>
            <a:r>
              <a:rPr lang="en-US"/>
              <a:t>14</a:t>
            </a:r>
          </a:p>
        </p:txBody>
      </p:sp>
    </p:spTree>
    <p:extLst>
      <p:ext uri="{BB962C8B-B14F-4D97-AF65-F5344CB8AC3E}">
        <p14:creationId xmlns:p14="http://schemas.microsoft.com/office/powerpoint/2010/main" val="38391616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Thành viên</a:t>
            </a:r>
          </a:p>
        </p:txBody>
      </p:sp>
      <p:pic>
        <p:nvPicPr>
          <p:cNvPr id="2" name="Hình ảnh 1">
            <a:extLst>
              <a:ext uri="{FF2B5EF4-FFF2-40B4-BE49-F238E27FC236}">
                <a16:creationId xmlns:a16="http://schemas.microsoft.com/office/drawing/2014/main" id="{2119BBB9-E2D8-EC9E-6BB6-9FA4ACC12F93}"/>
              </a:ext>
            </a:extLst>
          </p:cNvPr>
          <p:cNvPicPr>
            <a:picLocks noChangeAspect="1"/>
          </p:cNvPicPr>
          <p:nvPr/>
        </p:nvPicPr>
        <p:blipFill rotWithShape="1">
          <a:blip r:embed="rId2"/>
          <a:srcRect t="11235" r="782" b="567"/>
          <a:stretch/>
        </p:blipFill>
        <p:spPr bwMode="auto">
          <a:xfrm>
            <a:off x="482634" y="1056926"/>
            <a:ext cx="8178728" cy="3938657"/>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35297FB9-6AF9-0398-BE4B-86481FA023E9}"/>
              </a:ext>
            </a:extLst>
          </p:cNvPr>
          <p:cNvSpPr txBox="1"/>
          <p:nvPr/>
        </p:nvSpPr>
        <p:spPr>
          <a:xfrm>
            <a:off x="8758719" y="4835723"/>
            <a:ext cx="385281"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3355418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2" name="Google Shape;1464;p29">
            <a:extLst>
              <a:ext uri="{FF2B5EF4-FFF2-40B4-BE49-F238E27FC236}">
                <a16:creationId xmlns:a16="http://schemas.microsoft.com/office/drawing/2014/main" id="{076075C7-FFD6-2B0A-445E-0AD44E951FA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5</a:t>
            </a:r>
            <a:r>
              <a:rPr lang="vi-VN" sz="2000"/>
              <a:t>: </a:t>
            </a:r>
            <a:r>
              <a:rPr lang="en-US" sz="2000"/>
              <a:t>KẾT LUẬN VÀ HƯỚNG PHÁT  TRIỂN</a:t>
            </a:r>
            <a:endParaRPr lang="vi-VN" sz="2000"/>
          </a:p>
        </p:txBody>
      </p:sp>
      <p:sp>
        <p:nvSpPr>
          <p:cNvPr id="7" name="Hộp Văn bản 6">
            <a:extLst>
              <a:ext uri="{FF2B5EF4-FFF2-40B4-BE49-F238E27FC236}">
                <a16:creationId xmlns:a16="http://schemas.microsoft.com/office/drawing/2014/main" id="{0E2FD451-E142-E6E6-BB4A-88D0DB9E0065}"/>
              </a:ext>
            </a:extLst>
          </p:cNvPr>
          <p:cNvSpPr txBox="1"/>
          <p:nvPr/>
        </p:nvSpPr>
        <p:spPr>
          <a:xfrm>
            <a:off x="316007" y="1136171"/>
            <a:ext cx="8511986" cy="3466975"/>
          </a:xfrm>
          <a:prstGeom prst="rect">
            <a:avLst/>
          </a:prstGeom>
          <a:noFill/>
        </p:spPr>
        <p:txBody>
          <a:bodyPr wrap="square">
            <a:spAutoFit/>
          </a:bodyPr>
          <a:lstStyle/>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Xây dựng thành công website quản lý hoạt động nhóm nghiên cứu.</a:t>
            </a:r>
          </a:p>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Thực hiện được các chức năng đăng ký bài báo cáo, quản lý nhóm, thành viên, lịch báo cáo, bài báo cáo, các công trình, ý tưởng mới, tin tức.</a:t>
            </a:r>
          </a:p>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Thống kê được số lượng bài báo cáo và tham gia công trình của các thành viên.</a:t>
            </a:r>
          </a:p>
          <a:p>
            <a:pPr marL="342900" indent="-342900" algn="just">
              <a:lnSpc>
                <a:spcPct val="150000"/>
              </a:lnSpc>
              <a:spcBef>
                <a:spcPts val="600"/>
              </a:spcBef>
              <a:spcAft>
                <a:spcPts val="600"/>
              </a:spcAft>
              <a:buSzPts val="1300"/>
              <a:buFont typeface="Times New Roman" panose="02020603050405020304" pitchFamily="18" charset="0"/>
              <a:buChar char="-"/>
            </a:pPr>
            <a:r>
              <a:rPr lang="en-US" sz="1600">
                <a:effectLst/>
                <a:latin typeface="Montserrat" panose="00000500000000000000" pitchFamily="2" charset="0"/>
                <a:ea typeface="Times New Roman" panose="02020603050405020304" pitchFamily="18" charset="0"/>
              </a:rPr>
              <a:t>Giao diện trang quản lý và giao diện người dùng rõ ràng, bố cục hợp lý, đơn giản nhằm giúp người sử dụng dễ dàng thao tác và thực hiện các chức năng mà không cần mất quá nhiều thời gian để tìm hiểu. </a:t>
            </a:r>
          </a:p>
        </p:txBody>
      </p:sp>
      <p:sp>
        <p:nvSpPr>
          <p:cNvPr id="9" name="Hộp Văn bản 8">
            <a:extLst>
              <a:ext uri="{FF2B5EF4-FFF2-40B4-BE49-F238E27FC236}">
                <a16:creationId xmlns:a16="http://schemas.microsoft.com/office/drawing/2014/main" id="{8A2733DE-6CB5-EA79-26E6-D3F1441C3807}"/>
              </a:ext>
            </a:extLst>
          </p:cNvPr>
          <p:cNvSpPr txBox="1"/>
          <p:nvPr/>
        </p:nvSpPr>
        <p:spPr>
          <a:xfrm>
            <a:off x="289113" y="794774"/>
            <a:ext cx="2729752" cy="338554"/>
          </a:xfrm>
          <a:prstGeom prst="rect">
            <a:avLst/>
          </a:prstGeom>
          <a:noFill/>
        </p:spPr>
        <p:txBody>
          <a:bodyPr wrap="square" rtlCol="0">
            <a:spAutoFit/>
          </a:bodyPr>
          <a:lstStyle/>
          <a:p>
            <a:r>
              <a:rPr lang="en-US" sz="1600" b="1">
                <a:solidFill>
                  <a:schemeClr val="tx2"/>
                </a:solidFill>
                <a:latin typeface="Montserrat" panose="00000500000000000000" pitchFamily="2" charset="0"/>
              </a:rPr>
              <a:t>KẾT LUẬN</a:t>
            </a:r>
          </a:p>
        </p:txBody>
      </p:sp>
      <p:sp>
        <p:nvSpPr>
          <p:cNvPr id="3" name="Hộp Văn bản 2">
            <a:extLst>
              <a:ext uri="{FF2B5EF4-FFF2-40B4-BE49-F238E27FC236}">
                <a16:creationId xmlns:a16="http://schemas.microsoft.com/office/drawing/2014/main" id="{C3F1A004-68CF-3D78-334F-53AC164A96E3}"/>
              </a:ext>
            </a:extLst>
          </p:cNvPr>
          <p:cNvSpPr txBox="1"/>
          <p:nvPr/>
        </p:nvSpPr>
        <p:spPr>
          <a:xfrm>
            <a:off x="8758719" y="4835723"/>
            <a:ext cx="385281" cy="307777"/>
          </a:xfrm>
          <a:prstGeom prst="rect">
            <a:avLst/>
          </a:prstGeom>
          <a:noFill/>
        </p:spPr>
        <p:txBody>
          <a:bodyPr wrap="square" rtlCol="0">
            <a:spAutoFit/>
          </a:bodyPr>
          <a:lstStyle/>
          <a:p>
            <a:r>
              <a:rPr lang="en-US"/>
              <a:t>16</a:t>
            </a:r>
          </a:p>
        </p:txBody>
      </p:sp>
    </p:spTree>
    <p:extLst>
      <p:ext uri="{BB962C8B-B14F-4D97-AF65-F5344CB8AC3E}">
        <p14:creationId xmlns:p14="http://schemas.microsoft.com/office/powerpoint/2010/main" val="34652693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2" name="Google Shape;1464;p29">
            <a:extLst>
              <a:ext uri="{FF2B5EF4-FFF2-40B4-BE49-F238E27FC236}">
                <a16:creationId xmlns:a16="http://schemas.microsoft.com/office/drawing/2014/main" id="{076075C7-FFD6-2B0A-445E-0AD44E951FA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5</a:t>
            </a:r>
            <a:r>
              <a:rPr lang="vi-VN" sz="2000"/>
              <a:t>: </a:t>
            </a:r>
            <a:r>
              <a:rPr lang="en-US" sz="2000"/>
              <a:t>KẾT LUẬN VÀ HƯỚNG PHÁT  TRIỂN</a:t>
            </a:r>
            <a:endParaRPr lang="vi-VN" sz="2000"/>
          </a:p>
        </p:txBody>
      </p:sp>
      <p:sp>
        <p:nvSpPr>
          <p:cNvPr id="7" name="Hộp Văn bản 6">
            <a:extLst>
              <a:ext uri="{FF2B5EF4-FFF2-40B4-BE49-F238E27FC236}">
                <a16:creationId xmlns:a16="http://schemas.microsoft.com/office/drawing/2014/main" id="{0E2FD451-E142-E6E6-BB4A-88D0DB9E0065}"/>
              </a:ext>
            </a:extLst>
          </p:cNvPr>
          <p:cNvSpPr txBox="1"/>
          <p:nvPr/>
        </p:nvSpPr>
        <p:spPr>
          <a:xfrm>
            <a:off x="316007" y="1230303"/>
            <a:ext cx="8511986" cy="1312539"/>
          </a:xfrm>
          <a:prstGeom prst="rect">
            <a:avLst/>
          </a:prstGeom>
          <a:noFill/>
        </p:spPr>
        <p:txBody>
          <a:bodyPr wrap="square">
            <a:spAutoFit/>
          </a:bodyPr>
          <a:lstStyle/>
          <a:p>
            <a:pPr marL="342900" lvl="0" indent="-342900" algn="just">
              <a:lnSpc>
                <a:spcPct val="150000"/>
              </a:lnSpc>
              <a:spcBef>
                <a:spcPts val="600"/>
              </a:spcBef>
              <a:spcAft>
                <a:spcPts val="600"/>
              </a:spcAft>
              <a:buSzPts val="1300"/>
              <a:buFont typeface="Times New Roman" panose="02020603050405020304" pitchFamily="18" charset="0"/>
              <a:buChar char="-"/>
            </a:pPr>
            <a:r>
              <a:rPr lang="vi-VN" sz="1600">
                <a:latin typeface="Montserrat" panose="00000500000000000000" pitchFamily="2" charset="0"/>
              </a:rPr>
              <a:t>Hỗ trợ tính năng chat trực tuyến trên trang web.</a:t>
            </a:r>
            <a:endParaRPr lang="en-US" sz="1600">
              <a:latin typeface="Montserrat" panose="00000500000000000000" pitchFamily="2" charset="0"/>
            </a:endParaRPr>
          </a:p>
          <a:p>
            <a:pPr marL="342900" lvl="0" indent="-342900" algn="just">
              <a:lnSpc>
                <a:spcPct val="150000"/>
              </a:lnSpc>
              <a:spcBef>
                <a:spcPts val="600"/>
              </a:spcBef>
              <a:spcAft>
                <a:spcPts val="600"/>
              </a:spcAft>
              <a:buSzPts val="1300"/>
              <a:buFont typeface="Times New Roman" panose="02020603050405020304" pitchFamily="18" charset="0"/>
              <a:buChar char="-"/>
            </a:pPr>
            <a:r>
              <a:rPr lang="vi-VN" sz="1600">
                <a:latin typeface="Montserrat" panose="00000500000000000000" pitchFamily="2" charset="0"/>
              </a:rPr>
              <a:t>Hỗ trợ thêm tính năng chatbox tự động trả lời các câu hỏi thắc mắc của người dùng trên trang chủ. </a:t>
            </a:r>
            <a:endParaRPr lang="en-US" sz="1600">
              <a:latin typeface="Montserrat" panose="00000500000000000000" pitchFamily="2" charset="0"/>
            </a:endParaRPr>
          </a:p>
        </p:txBody>
      </p:sp>
      <p:sp>
        <p:nvSpPr>
          <p:cNvPr id="9" name="Hộp Văn bản 8">
            <a:extLst>
              <a:ext uri="{FF2B5EF4-FFF2-40B4-BE49-F238E27FC236}">
                <a16:creationId xmlns:a16="http://schemas.microsoft.com/office/drawing/2014/main" id="{8A2733DE-6CB5-EA79-26E6-D3F1441C3807}"/>
              </a:ext>
            </a:extLst>
          </p:cNvPr>
          <p:cNvSpPr txBox="1"/>
          <p:nvPr/>
        </p:nvSpPr>
        <p:spPr>
          <a:xfrm>
            <a:off x="289113" y="794774"/>
            <a:ext cx="2729752" cy="338554"/>
          </a:xfrm>
          <a:prstGeom prst="rect">
            <a:avLst/>
          </a:prstGeom>
          <a:noFill/>
        </p:spPr>
        <p:txBody>
          <a:bodyPr wrap="square" rtlCol="0">
            <a:spAutoFit/>
          </a:bodyPr>
          <a:lstStyle/>
          <a:p>
            <a:r>
              <a:rPr lang="en-US" sz="1600" b="1">
                <a:solidFill>
                  <a:schemeClr val="tx2"/>
                </a:solidFill>
                <a:latin typeface="Montserrat" panose="00000500000000000000" pitchFamily="2" charset="0"/>
              </a:rPr>
              <a:t>HƯỚNG PHÁT TRIỂN</a:t>
            </a:r>
          </a:p>
        </p:txBody>
      </p:sp>
      <p:sp>
        <p:nvSpPr>
          <p:cNvPr id="3" name="Hộp Văn bản 2">
            <a:extLst>
              <a:ext uri="{FF2B5EF4-FFF2-40B4-BE49-F238E27FC236}">
                <a16:creationId xmlns:a16="http://schemas.microsoft.com/office/drawing/2014/main" id="{F35D5216-5106-4392-D8E0-A966C0FF6DA3}"/>
              </a:ext>
            </a:extLst>
          </p:cNvPr>
          <p:cNvSpPr txBox="1"/>
          <p:nvPr/>
        </p:nvSpPr>
        <p:spPr>
          <a:xfrm>
            <a:off x="8758719" y="4835723"/>
            <a:ext cx="385281"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160956511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E8246B86-AA6D-669F-74CA-81C307D50595}"/>
              </a:ext>
            </a:extLst>
          </p:cNvPr>
          <p:cNvSpPr txBox="1"/>
          <p:nvPr/>
        </p:nvSpPr>
        <p:spPr>
          <a:xfrm>
            <a:off x="366432" y="1654287"/>
            <a:ext cx="8411135" cy="1834926"/>
          </a:xfrm>
          <a:prstGeom prst="rect">
            <a:avLst/>
          </a:prstGeom>
          <a:noFill/>
        </p:spPr>
        <p:txBody>
          <a:bodyPr wrap="square" rtlCol="0">
            <a:spAutoFit/>
          </a:bodyPr>
          <a:lstStyle/>
          <a:p>
            <a:pPr algn="ctr">
              <a:lnSpc>
                <a:spcPct val="150000"/>
              </a:lnSpc>
            </a:pPr>
            <a:r>
              <a:rPr lang="en-US" sz="4000" b="1">
                <a:solidFill>
                  <a:schemeClr val="tx2"/>
                </a:solidFill>
                <a:latin typeface="Montserrat" panose="00000500000000000000" pitchFamily="2" charset="0"/>
              </a:rPr>
              <a:t>CẢM ƠN THẦY CÔ </a:t>
            </a:r>
          </a:p>
          <a:p>
            <a:pPr algn="ctr">
              <a:lnSpc>
                <a:spcPct val="150000"/>
              </a:lnSpc>
            </a:pPr>
            <a:r>
              <a:rPr lang="en-US" sz="4000" b="1">
                <a:solidFill>
                  <a:schemeClr val="tx2"/>
                </a:solidFill>
                <a:latin typeface="Montserrat" panose="00000500000000000000" pitchFamily="2" charset="0"/>
              </a:rPr>
              <a:t>VÀ CÁC BẠN ĐÃ LẮNG NGHE!</a:t>
            </a:r>
          </a:p>
        </p:txBody>
      </p:sp>
      <p:sp>
        <p:nvSpPr>
          <p:cNvPr id="2" name="Hộp Văn bản 1">
            <a:extLst>
              <a:ext uri="{FF2B5EF4-FFF2-40B4-BE49-F238E27FC236}">
                <a16:creationId xmlns:a16="http://schemas.microsoft.com/office/drawing/2014/main" id="{3DF9B6F6-E671-8730-F3A4-C01F74C9C149}"/>
              </a:ext>
            </a:extLst>
          </p:cNvPr>
          <p:cNvSpPr txBox="1"/>
          <p:nvPr/>
        </p:nvSpPr>
        <p:spPr>
          <a:xfrm>
            <a:off x="8758719" y="4835723"/>
            <a:ext cx="385281"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2425593194"/>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4"/>
          <p:cNvSpPr txBox="1">
            <a:spLocks noGrp="1"/>
          </p:cNvSpPr>
          <p:nvPr>
            <p:ph type="title"/>
          </p:nvPr>
        </p:nvSpPr>
        <p:spPr>
          <a:xfrm>
            <a:off x="2894341" y="110306"/>
            <a:ext cx="3355317"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NỘI DUNG</a:t>
            </a:r>
            <a:endParaRPr sz="2500"/>
          </a:p>
        </p:txBody>
      </p:sp>
      <p:sp>
        <p:nvSpPr>
          <p:cNvPr id="1864" name="Google Shape;1864;p44"/>
          <p:cNvSpPr txBox="1">
            <a:spLocks noGrp="1"/>
          </p:cNvSpPr>
          <p:nvPr>
            <p:ph type="subTitle" idx="1"/>
          </p:nvPr>
        </p:nvSpPr>
        <p:spPr>
          <a:xfrm>
            <a:off x="2422738" y="2481630"/>
            <a:ext cx="3843591"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THỰC HIỆN HÓA NGHIÊN CỨU</a:t>
            </a:r>
          </a:p>
        </p:txBody>
      </p:sp>
      <p:sp>
        <p:nvSpPr>
          <p:cNvPr id="1866" name="Google Shape;1866;p44"/>
          <p:cNvSpPr txBox="1">
            <a:spLocks noGrp="1"/>
          </p:cNvSpPr>
          <p:nvPr>
            <p:ph type="title" idx="3"/>
          </p:nvPr>
        </p:nvSpPr>
        <p:spPr>
          <a:xfrm>
            <a:off x="1721805" y="234453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67" name="Google Shape;1867;p44"/>
          <p:cNvSpPr txBox="1">
            <a:spLocks noGrp="1"/>
          </p:cNvSpPr>
          <p:nvPr>
            <p:ph type="subTitle" idx="4"/>
          </p:nvPr>
        </p:nvSpPr>
        <p:spPr>
          <a:xfrm>
            <a:off x="2422738" y="3262470"/>
            <a:ext cx="3097279"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KẾT QUẢ NGHIÊN CỨU</a:t>
            </a:r>
            <a:endParaRPr/>
          </a:p>
        </p:txBody>
      </p:sp>
      <p:sp>
        <p:nvSpPr>
          <p:cNvPr id="1868" name="Google Shape;1868;p44"/>
          <p:cNvSpPr txBox="1">
            <a:spLocks noGrp="1"/>
          </p:cNvSpPr>
          <p:nvPr>
            <p:ph type="title" idx="6"/>
          </p:nvPr>
        </p:nvSpPr>
        <p:spPr>
          <a:xfrm>
            <a:off x="1721805" y="312537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69" name="Google Shape;1869;p44"/>
          <p:cNvSpPr txBox="1">
            <a:spLocks noGrp="1"/>
          </p:cNvSpPr>
          <p:nvPr>
            <p:ph type="subTitle" idx="7"/>
          </p:nvPr>
        </p:nvSpPr>
        <p:spPr>
          <a:xfrm>
            <a:off x="2422738" y="4043310"/>
            <a:ext cx="4551751"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LUẬN VÀ HƯỚNG PHÁT TRIỂN</a:t>
            </a:r>
            <a:endParaRPr/>
          </a:p>
        </p:txBody>
      </p:sp>
      <p:sp>
        <p:nvSpPr>
          <p:cNvPr id="1870" name="Google Shape;1870;p44"/>
          <p:cNvSpPr txBox="1">
            <a:spLocks noGrp="1"/>
          </p:cNvSpPr>
          <p:nvPr>
            <p:ph type="title" idx="9"/>
          </p:nvPr>
        </p:nvSpPr>
        <p:spPr>
          <a:xfrm>
            <a:off x="1721805" y="390621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74" name="Google Shape;1874;p44"/>
          <p:cNvSpPr txBox="1">
            <a:spLocks noGrp="1"/>
          </p:cNvSpPr>
          <p:nvPr>
            <p:ph type="subTitle" idx="13"/>
          </p:nvPr>
        </p:nvSpPr>
        <p:spPr>
          <a:xfrm>
            <a:off x="2422739" y="916814"/>
            <a:ext cx="1819808"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
        <p:nvSpPr>
          <p:cNvPr id="1875" name="Google Shape;1875;p44"/>
          <p:cNvSpPr txBox="1">
            <a:spLocks noGrp="1"/>
          </p:cNvSpPr>
          <p:nvPr>
            <p:ph type="title" idx="15"/>
          </p:nvPr>
        </p:nvSpPr>
        <p:spPr>
          <a:xfrm>
            <a:off x="1721805" y="779714"/>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76" name="Google Shape;1876;p44"/>
          <p:cNvSpPr txBox="1">
            <a:spLocks noGrp="1"/>
          </p:cNvSpPr>
          <p:nvPr>
            <p:ph type="subTitle" idx="16"/>
          </p:nvPr>
        </p:nvSpPr>
        <p:spPr>
          <a:xfrm>
            <a:off x="2422738" y="1700790"/>
            <a:ext cx="3355316"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NGHIÊN CỨU LÝ THUYẾT</a:t>
            </a:r>
          </a:p>
        </p:txBody>
      </p:sp>
      <p:sp>
        <p:nvSpPr>
          <p:cNvPr id="1878" name="Google Shape;1878;p44"/>
          <p:cNvSpPr txBox="1">
            <a:spLocks noGrp="1"/>
          </p:cNvSpPr>
          <p:nvPr>
            <p:ph type="title" idx="18"/>
          </p:nvPr>
        </p:nvSpPr>
        <p:spPr>
          <a:xfrm>
            <a:off x="1721805" y="156369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Hộp Văn bản 1">
            <a:extLst>
              <a:ext uri="{FF2B5EF4-FFF2-40B4-BE49-F238E27FC236}">
                <a16:creationId xmlns:a16="http://schemas.microsoft.com/office/drawing/2014/main" id="{568CEEA8-5902-B8C8-DB1C-7AC7502D3AE8}"/>
              </a:ext>
            </a:extLst>
          </p:cNvPr>
          <p:cNvSpPr txBox="1"/>
          <p:nvPr/>
        </p:nvSpPr>
        <p:spPr>
          <a:xfrm>
            <a:off x="8815227" y="4835723"/>
            <a:ext cx="328773" cy="307777"/>
          </a:xfrm>
          <a:prstGeom prst="rect">
            <a:avLst/>
          </a:prstGeom>
          <a:noFill/>
        </p:spPr>
        <p:txBody>
          <a:bodyPr wrap="square" rtlCol="0">
            <a:spAutoFit/>
          </a:bodyPr>
          <a:lstStyle/>
          <a:p>
            <a:r>
              <a:rPr lang="en-US"/>
              <a:t>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4">
                                            <p:txEl>
                                              <p:pRg st="0" end="0"/>
                                            </p:txEl>
                                          </p:spTgt>
                                        </p:tgtEl>
                                        <p:attrNameLst>
                                          <p:attrName>style.visibility</p:attrName>
                                        </p:attrNameLst>
                                      </p:cBhvr>
                                      <p:to>
                                        <p:strVal val="visible"/>
                                      </p:to>
                                    </p:set>
                                    <p:animEffect transition="in" filter="fade">
                                      <p:cBhvr>
                                        <p:cTn id="7" dur="1000"/>
                                        <p:tgtEl>
                                          <p:spTgt spid="1874">
                                            <p:txEl>
                                              <p:pRg st="0" end="0"/>
                                            </p:txEl>
                                          </p:spTgt>
                                        </p:tgtEl>
                                      </p:cBhvr>
                                    </p:animEffect>
                                    <p:anim calcmode="lin" valueType="num">
                                      <p:cBhvr>
                                        <p:cTn id="8" dur="1000" fill="hold"/>
                                        <p:tgtEl>
                                          <p:spTgt spid="187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7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75"/>
                                        </p:tgtEl>
                                        <p:attrNameLst>
                                          <p:attrName>style.visibility</p:attrName>
                                        </p:attrNameLst>
                                      </p:cBhvr>
                                      <p:to>
                                        <p:strVal val="visible"/>
                                      </p:to>
                                    </p:set>
                                    <p:animEffect transition="in" filter="fade">
                                      <p:cBhvr>
                                        <p:cTn id="12" dur="1000"/>
                                        <p:tgtEl>
                                          <p:spTgt spid="1875"/>
                                        </p:tgtEl>
                                      </p:cBhvr>
                                    </p:animEffect>
                                    <p:anim calcmode="lin" valueType="num">
                                      <p:cBhvr>
                                        <p:cTn id="13" dur="1000" fill="hold"/>
                                        <p:tgtEl>
                                          <p:spTgt spid="1875"/>
                                        </p:tgtEl>
                                        <p:attrNameLst>
                                          <p:attrName>ppt_x</p:attrName>
                                        </p:attrNameLst>
                                      </p:cBhvr>
                                      <p:tavLst>
                                        <p:tav tm="0">
                                          <p:val>
                                            <p:strVal val="#ppt_x"/>
                                          </p:val>
                                        </p:tav>
                                        <p:tav tm="100000">
                                          <p:val>
                                            <p:strVal val="#ppt_x"/>
                                          </p:val>
                                        </p:tav>
                                      </p:tavLst>
                                    </p:anim>
                                    <p:anim calcmode="lin" valueType="num">
                                      <p:cBhvr>
                                        <p:cTn id="14" dur="1000" fill="hold"/>
                                        <p:tgtEl>
                                          <p:spTgt spid="187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78"/>
                                        </p:tgtEl>
                                        <p:attrNameLst>
                                          <p:attrName>style.visibility</p:attrName>
                                        </p:attrNameLst>
                                      </p:cBhvr>
                                      <p:to>
                                        <p:strVal val="visible"/>
                                      </p:to>
                                    </p:set>
                                    <p:animEffect transition="in" filter="fade">
                                      <p:cBhvr>
                                        <p:cTn id="19" dur="1000"/>
                                        <p:tgtEl>
                                          <p:spTgt spid="1878"/>
                                        </p:tgtEl>
                                      </p:cBhvr>
                                    </p:animEffect>
                                    <p:anim calcmode="lin" valueType="num">
                                      <p:cBhvr>
                                        <p:cTn id="20" dur="1000" fill="hold"/>
                                        <p:tgtEl>
                                          <p:spTgt spid="1878"/>
                                        </p:tgtEl>
                                        <p:attrNameLst>
                                          <p:attrName>ppt_x</p:attrName>
                                        </p:attrNameLst>
                                      </p:cBhvr>
                                      <p:tavLst>
                                        <p:tav tm="0">
                                          <p:val>
                                            <p:strVal val="#ppt_x"/>
                                          </p:val>
                                        </p:tav>
                                        <p:tav tm="100000">
                                          <p:val>
                                            <p:strVal val="#ppt_x"/>
                                          </p:val>
                                        </p:tav>
                                      </p:tavLst>
                                    </p:anim>
                                    <p:anim calcmode="lin" valueType="num">
                                      <p:cBhvr>
                                        <p:cTn id="21" dur="1000" fill="hold"/>
                                        <p:tgtEl>
                                          <p:spTgt spid="187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76">
                                            <p:txEl>
                                              <p:pRg st="0" end="0"/>
                                            </p:txEl>
                                          </p:spTgt>
                                        </p:tgtEl>
                                        <p:attrNameLst>
                                          <p:attrName>style.visibility</p:attrName>
                                        </p:attrNameLst>
                                      </p:cBhvr>
                                      <p:to>
                                        <p:strVal val="visible"/>
                                      </p:to>
                                    </p:set>
                                    <p:animEffect transition="in" filter="fade">
                                      <p:cBhvr>
                                        <p:cTn id="24" dur="1000"/>
                                        <p:tgtEl>
                                          <p:spTgt spid="1876">
                                            <p:txEl>
                                              <p:pRg st="0" end="0"/>
                                            </p:txEl>
                                          </p:spTgt>
                                        </p:tgtEl>
                                      </p:cBhvr>
                                    </p:animEffect>
                                    <p:anim calcmode="lin" valueType="num">
                                      <p:cBhvr>
                                        <p:cTn id="25" dur="1000" fill="hold"/>
                                        <p:tgtEl>
                                          <p:spTgt spid="187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8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66"/>
                                        </p:tgtEl>
                                        <p:attrNameLst>
                                          <p:attrName>style.visibility</p:attrName>
                                        </p:attrNameLst>
                                      </p:cBhvr>
                                      <p:to>
                                        <p:strVal val="visible"/>
                                      </p:to>
                                    </p:set>
                                    <p:animEffect transition="in" filter="fade">
                                      <p:cBhvr>
                                        <p:cTn id="31" dur="1000"/>
                                        <p:tgtEl>
                                          <p:spTgt spid="1866"/>
                                        </p:tgtEl>
                                      </p:cBhvr>
                                    </p:animEffect>
                                    <p:anim calcmode="lin" valueType="num">
                                      <p:cBhvr>
                                        <p:cTn id="32" dur="1000" fill="hold"/>
                                        <p:tgtEl>
                                          <p:spTgt spid="1866"/>
                                        </p:tgtEl>
                                        <p:attrNameLst>
                                          <p:attrName>ppt_x</p:attrName>
                                        </p:attrNameLst>
                                      </p:cBhvr>
                                      <p:tavLst>
                                        <p:tav tm="0">
                                          <p:val>
                                            <p:strVal val="#ppt_x"/>
                                          </p:val>
                                        </p:tav>
                                        <p:tav tm="100000">
                                          <p:val>
                                            <p:strVal val="#ppt_x"/>
                                          </p:val>
                                        </p:tav>
                                      </p:tavLst>
                                    </p:anim>
                                    <p:anim calcmode="lin" valueType="num">
                                      <p:cBhvr>
                                        <p:cTn id="33" dur="1000" fill="hold"/>
                                        <p:tgtEl>
                                          <p:spTgt spid="186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64">
                                            <p:txEl>
                                              <p:pRg st="0" end="0"/>
                                            </p:txEl>
                                          </p:spTgt>
                                        </p:tgtEl>
                                        <p:attrNameLst>
                                          <p:attrName>style.visibility</p:attrName>
                                        </p:attrNameLst>
                                      </p:cBhvr>
                                      <p:to>
                                        <p:strVal val="visible"/>
                                      </p:to>
                                    </p:set>
                                    <p:animEffect transition="in" filter="fade">
                                      <p:cBhvr>
                                        <p:cTn id="36" dur="1000"/>
                                        <p:tgtEl>
                                          <p:spTgt spid="1864">
                                            <p:txEl>
                                              <p:pRg st="0" end="0"/>
                                            </p:txEl>
                                          </p:spTgt>
                                        </p:tgtEl>
                                      </p:cBhvr>
                                    </p:animEffect>
                                    <p:anim calcmode="lin" valueType="num">
                                      <p:cBhvr>
                                        <p:cTn id="37" dur="1000" fill="hold"/>
                                        <p:tgtEl>
                                          <p:spTgt spid="186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68"/>
                                        </p:tgtEl>
                                        <p:attrNameLst>
                                          <p:attrName>style.visibility</p:attrName>
                                        </p:attrNameLst>
                                      </p:cBhvr>
                                      <p:to>
                                        <p:strVal val="visible"/>
                                      </p:to>
                                    </p:set>
                                    <p:animEffect transition="in" filter="fade">
                                      <p:cBhvr>
                                        <p:cTn id="43" dur="1000"/>
                                        <p:tgtEl>
                                          <p:spTgt spid="1868"/>
                                        </p:tgtEl>
                                      </p:cBhvr>
                                    </p:animEffect>
                                    <p:anim calcmode="lin" valueType="num">
                                      <p:cBhvr>
                                        <p:cTn id="44" dur="1000" fill="hold"/>
                                        <p:tgtEl>
                                          <p:spTgt spid="1868"/>
                                        </p:tgtEl>
                                        <p:attrNameLst>
                                          <p:attrName>ppt_x</p:attrName>
                                        </p:attrNameLst>
                                      </p:cBhvr>
                                      <p:tavLst>
                                        <p:tav tm="0">
                                          <p:val>
                                            <p:strVal val="#ppt_x"/>
                                          </p:val>
                                        </p:tav>
                                        <p:tav tm="100000">
                                          <p:val>
                                            <p:strVal val="#ppt_x"/>
                                          </p:val>
                                        </p:tav>
                                      </p:tavLst>
                                    </p:anim>
                                    <p:anim calcmode="lin" valueType="num">
                                      <p:cBhvr>
                                        <p:cTn id="45" dur="1000" fill="hold"/>
                                        <p:tgtEl>
                                          <p:spTgt spid="186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67">
                                            <p:txEl>
                                              <p:pRg st="0" end="0"/>
                                            </p:txEl>
                                          </p:spTgt>
                                        </p:tgtEl>
                                        <p:attrNameLst>
                                          <p:attrName>style.visibility</p:attrName>
                                        </p:attrNameLst>
                                      </p:cBhvr>
                                      <p:to>
                                        <p:strVal val="visible"/>
                                      </p:to>
                                    </p:set>
                                    <p:animEffect transition="in" filter="fade">
                                      <p:cBhvr>
                                        <p:cTn id="48" dur="1000"/>
                                        <p:tgtEl>
                                          <p:spTgt spid="1867">
                                            <p:txEl>
                                              <p:pRg st="0" end="0"/>
                                            </p:txEl>
                                          </p:spTgt>
                                        </p:tgtEl>
                                      </p:cBhvr>
                                    </p:animEffect>
                                    <p:anim calcmode="lin" valueType="num">
                                      <p:cBhvr>
                                        <p:cTn id="49" dur="1000" fill="hold"/>
                                        <p:tgtEl>
                                          <p:spTgt spid="1867">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870"/>
                                        </p:tgtEl>
                                        <p:attrNameLst>
                                          <p:attrName>style.visibility</p:attrName>
                                        </p:attrNameLst>
                                      </p:cBhvr>
                                      <p:to>
                                        <p:strVal val="visible"/>
                                      </p:to>
                                    </p:set>
                                    <p:animEffect transition="in" filter="fade">
                                      <p:cBhvr>
                                        <p:cTn id="55" dur="1000"/>
                                        <p:tgtEl>
                                          <p:spTgt spid="1870"/>
                                        </p:tgtEl>
                                      </p:cBhvr>
                                    </p:animEffect>
                                    <p:anim calcmode="lin" valueType="num">
                                      <p:cBhvr>
                                        <p:cTn id="56" dur="1000" fill="hold"/>
                                        <p:tgtEl>
                                          <p:spTgt spid="1870"/>
                                        </p:tgtEl>
                                        <p:attrNameLst>
                                          <p:attrName>ppt_x</p:attrName>
                                        </p:attrNameLst>
                                      </p:cBhvr>
                                      <p:tavLst>
                                        <p:tav tm="0">
                                          <p:val>
                                            <p:strVal val="#ppt_x"/>
                                          </p:val>
                                        </p:tav>
                                        <p:tav tm="100000">
                                          <p:val>
                                            <p:strVal val="#ppt_x"/>
                                          </p:val>
                                        </p:tav>
                                      </p:tavLst>
                                    </p:anim>
                                    <p:anim calcmode="lin" valueType="num">
                                      <p:cBhvr>
                                        <p:cTn id="57" dur="1000" fill="hold"/>
                                        <p:tgtEl>
                                          <p:spTgt spid="18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869">
                                            <p:txEl>
                                              <p:pRg st="0" end="0"/>
                                            </p:txEl>
                                          </p:spTgt>
                                        </p:tgtEl>
                                        <p:attrNameLst>
                                          <p:attrName>style.visibility</p:attrName>
                                        </p:attrNameLst>
                                      </p:cBhvr>
                                      <p:to>
                                        <p:strVal val="visible"/>
                                      </p:to>
                                    </p:set>
                                    <p:animEffect transition="in" filter="fade">
                                      <p:cBhvr>
                                        <p:cTn id="60" dur="1000"/>
                                        <p:tgtEl>
                                          <p:spTgt spid="1869">
                                            <p:txEl>
                                              <p:pRg st="0" end="0"/>
                                            </p:txEl>
                                          </p:spTgt>
                                        </p:tgtEl>
                                      </p:cBhvr>
                                    </p:animEffect>
                                    <p:anim calcmode="lin" valueType="num">
                                      <p:cBhvr>
                                        <p:cTn id="61" dur="1000" fill="hold"/>
                                        <p:tgtEl>
                                          <p:spTgt spid="1869">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86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 grpId="0" build="p"/>
      <p:bldP spid="1866" grpId="0" animBg="1"/>
      <p:bldP spid="1867" grpId="0" build="p"/>
      <p:bldP spid="1868" grpId="0" animBg="1"/>
      <p:bldP spid="1869" grpId="0" build="p"/>
      <p:bldP spid="1870" grpId="0" animBg="1"/>
      <p:bldP spid="1874" grpId="0" build="p"/>
      <p:bldP spid="1875" grpId="0" animBg="1"/>
      <p:bldP spid="1876" grpId="0" build="p"/>
      <p:bldP spid="18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6" name="Google Shape;1464;p29">
            <a:extLst>
              <a:ext uri="{FF2B5EF4-FFF2-40B4-BE49-F238E27FC236}">
                <a16:creationId xmlns:a16="http://schemas.microsoft.com/office/drawing/2014/main" id="{496B7999-C4A1-F79B-7330-272554F42E39}"/>
              </a:ext>
            </a:extLst>
          </p:cNvPr>
          <p:cNvSpPr txBox="1">
            <a:spLocks noGrp="1"/>
          </p:cNvSpPr>
          <p:nvPr>
            <p:ph type="title"/>
          </p:nvPr>
        </p:nvSpPr>
        <p:spPr>
          <a:xfrm>
            <a:off x="720000" y="147917"/>
            <a:ext cx="7704000" cy="43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CHƯƠNG 01: TỔNG QUAN</a:t>
            </a:r>
            <a:endParaRPr sz="2000"/>
          </a:p>
        </p:txBody>
      </p:sp>
      <p:sp>
        <p:nvSpPr>
          <p:cNvPr id="8" name="Hộp Văn bản 7">
            <a:extLst>
              <a:ext uri="{FF2B5EF4-FFF2-40B4-BE49-F238E27FC236}">
                <a16:creationId xmlns:a16="http://schemas.microsoft.com/office/drawing/2014/main" id="{CDB5CDA0-FD1F-E3CA-D653-287970A4570D}"/>
              </a:ext>
            </a:extLst>
          </p:cNvPr>
          <p:cNvSpPr txBox="1"/>
          <p:nvPr/>
        </p:nvSpPr>
        <p:spPr>
          <a:xfrm>
            <a:off x="498382" y="886994"/>
            <a:ext cx="8147236" cy="3369512"/>
          </a:xfrm>
          <a:prstGeom prst="rect">
            <a:avLst/>
          </a:prstGeom>
          <a:noFill/>
        </p:spPr>
        <p:txBody>
          <a:bodyPr wrap="square" rtlCol="0">
            <a:spAutoFit/>
          </a:bodyPr>
          <a:lstStyle/>
          <a:p>
            <a:pPr algn="just">
              <a:lnSpc>
                <a:spcPct val="150000"/>
              </a:lnSpc>
            </a:pPr>
            <a:r>
              <a:rPr lang="en-US" sz="1800" b="1">
                <a:solidFill>
                  <a:schemeClr val="tx2"/>
                </a:solidFill>
                <a:latin typeface="Montserrat" panose="00000500000000000000" pitchFamily="2" charset="0"/>
              </a:rPr>
              <a:t>Giới thiệu</a:t>
            </a:r>
            <a:endParaRPr lang="en-US" sz="1800" b="1" dirty="0">
              <a:solidFill>
                <a:schemeClr val="tx2"/>
              </a:solidFill>
              <a:latin typeface="Montserrat" panose="00000500000000000000" pitchFamily="2" charset="0"/>
            </a:endParaRPr>
          </a:p>
          <a:p>
            <a:pPr algn="just">
              <a:lnSpc>
                <a:spcPct val="150000"/>
              </a:lnSpc>
            </a:pPr>
            <a:r>
              <a:rPr lang="en-US" sz="1800" dirty="0">
                <a:solidFill>
                  <a:schemeClr val="bg1"/>
                </a:solidFill>
                <a:latin typeface="Montserrat" panose="00000500000000000000" pitchFamily="2" charset="0"/>
              </a:rPr>
              <a:t>     Website </a:t>
            </a:r>
            <a:r>
              <a:rPr lang="en-US" sz="1800" dirty="0" err="1">
                <a:solidFill>
                  <a:schemeClr val="bg1"/>
                </a:solidFill>
                <a:latin typeface="Montserrat" panose="00000500000000000000" pitchFamily="2" charset="0"/>
              </a:rPr>
              <a:t>quản</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lý</a:t>
            </a:r>
            <a:r>
              <a:rPr lang="en-US" sz="1800">
                <a:solidFill>
                  <a:schemeClr val="bg1"/>
                </a:solidFill>
                <a:latin typeface="Montserrat" panose="00000500000000000000" pitchFamily="2" charset="0"/>
              </a:rPr>
              <a:t> hoạt động của nhóm nghiên cứu gồm </a:t>
            </a:r>
            <a:r>
              <a:rPr lang="en-US" sz="1800" dirty="0" err="1">
                <a:solidFill>
                  <a:schemeClr val="bg1"/>
                </a:solidFill>
                <a:latin typeface="Montserrat" panose="00000500000000000000" pitchFamily="2" charset="0"/>
              </a:rPr>
              <a:t>các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chức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năng</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cho</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phép</a:t>
            </a:r>
            <a:r>
              <a:rPr lang="en-US" sz="1800">
                <a:solidFill>
                  <a:schemeClr val="bg1"/>
                </a:solidFill>
                <a:latin typeface="Montserrat" panose="00000500000000000000" pitchFamily="2" charset="0"/>
              </a:rPr>
              <a:t> các thành viên trong nhóm nghiên cứu đăng </a:t>
            </a:r>
            <a:r>
              <a:rPr lang="en-US" sz="1800" dirty="0" err="1">
                <a:solidFill>
                  <a:schemeClr val="bg1"/>
                </a:solidFill>
                <a:latin typeface="Montserrat" panose="00000500000000000000" pitchFamily="2" charset="0"/>
              </a:rPr>
              <a:t>nhập</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đăng</a:t>
            </a:r>
            <a:r>
              <a:rPr lang="en-US" sz="1800">
                <a:solidFill>
                  <a:schemeClr val="bg1"/>
                </a:solidFill>
                <a:latin typeface="Montserrat" panose="00000500000000000000" pitchFamily="2" charset="0"/>
              </a:rPr>
              <a:t> ký bài báo cáo, xem thông tin lịch báo cáo, thêm ý tưởng mới, tìm kiếm thông tin bài báo cáo, lịch báo cáo,… Trưởng nhóm có </a:t>
            </a:r>
            <a:r>
              <a:rPr lang="en-US" sz="1800" dirty="0" err="1">
                <a:solidFill>
                  <a:schemeClr val="bg1"/>
                </a:solidFill>
                <a:latin typeface="Montserrat" panose="00000500000000000000" pitchFamily="2" charset="0"/>
              </a:rPr>
              <a:t>thể</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quản</a:t>
            </a:r>
            <a:r>
              <a:rPr lang="en-US" sz="1800">
                <a:solidFill>
                  <a:schemeClr val="bg1"/>
                </a:solidFill>
                <a:latin typeface="Montserrat" panose="00000500000000000000" pitchFamily="2" charset="0"/>
              </a:rPr>
              <a:t> lý tất cả các thành viên, </a:t>
            </a:r>
            <a:r>
              <a:rPr lang="en-US" sz="1800" dirty="0" err="1">
                <a:solidFill>
                  <a:schemeClr val="bg1"/>
                </a:solidFill>
                <a:latin typeface="Montserrat" panose="00000500000000000000" pitchFamily="2" charset="0"/>
              </a:rPr>
              <a:t>thêm</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sửa</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xóa</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dữ</a:t>
            </a:r>
            <a:r>
              <a:rPr lang="en-US" sz="1800">
                <a:solidFill>
                  <a:schemeClr val="bg1"/>
                </a:solidFill>
                <a:latin typeface="Montserrat" panose="00000500000000000000" pitchFamily="2" charset="0"/>
              </a:rPr>
              <a:t> liệu, </a:t>
            </a:r>
            <a:r>
              <a:rPr lang="en-US" sz="1800" dirty="0" err="1">
                <a:solidFill>
                  <a:schemeClr val="bg1"/>
                </a:solidFill>
                <a:latin typeface="Montserrat" panose="00000500000000000000" pitchFamily="2" charset="0"/>
              </a:rPr>
              <a:t>thống</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kê</a:t>
            </a:r>
            <a:r>
              <a:rPr lang="en-US" sz="1800" dirty="0">
                <a:solidFill>
                  <a:schemeClr val="bg1"/>
                </a:solidFill>
                <a:latin typeface="Montserrat" panose="00000500000000000000" pitchFamily="2" charset="0"/>
              </a:rPr>
              <a:t> </a:t>
            </a:r>
            <a:r>
              <a:rPr lang="en-US" sz="1800" err="1">
                <a:solidFill>
                  <a:schemeClr val="bg1"/>
                </a:solidFill>
                <a:effectLst/>
                <a:latin typeface="Montserrat" panose="00000500000000000000" pitchFamily="2" charset="0"/>
                <a:ea typeface="Times New Roman" panose="02020603050405020304" pitchFamily="18" charset="0"/>
              </a:rPr>
              <a:t>được</a:t>
            </a:r>
            <a:r>
              <a:rPr lang="en-US" sz="1800">
                <a:solidFill>
                  <a:schemeClr val="bg1"/>
                </a:solidFill>
                <a:effectLst/>
                <a:latin typeface="Montserrat" panose="00000500000000000000" pitchFamily="2" charset="0"/>
                <a:ea typeface="Times New Roman" panose="02020603050405020304" pitchFamily="18" charset="0"/>
              </a:rPr>
              <a:t> số lượng bài báo cáo theo năm, </a:t>
            </a:r>
            <a:r>
              <a:rPr lang="en-US" sz="1800" err="1">
                <a:solidFill>
                  <a:schemeClr val="bg1"/>
                </a:solidFill>
                <a:effectLst/>
                <a:latin typeface="Montserrat" panose="00000500000000000000" pitchFamily="2" charset="0"/>
                <a:ea typeface="Times New Roman" panose="02020603050405020304" pitchFamily="18" charset="0"/>
              </a:rPr>
              <a:t>thống</a:t>
            </a:r>
            <a:r>
              <a:rPr lang="en-US" sz="1800">
                <a:solidFill>
                  <a:schemeClr val="bg1"/>
                </a:solidFill>
                <a:effectLst/>
                <a:latin typeface="Montserrat" panose="00000500000000000000" pitchFamily="2" charset="0"/>
                <a:ea typeface="Times New Roman" panose="02020603050405020304" pitchFamily="18" charset="0"/>
              </a:rPr>
              <a:t> kê được số lần tham gia công trình của các thành viên.</a:t>
            </a:r>
            <a:endParaRPr lang="en-US" sz="1800" dirty="0">
              <a:solidFill>
                <a:schemeClr val="bg1"/>
              </a:solidFill>
              <a:effectLst/>
              <a:latin typeface="Montserrat" panose="00000500000000000000" pitchFamily="2" charset="0"/>
              <a:ea typeface="Times New Roman" panose="02020603050405020304" pitchFamily="18" charset="0"/>
            </a:endParaRPr>
          </a:p>
        </p:txBody>
      </p:sp>
      <p:sp>
        <p:nvSpPr>
          <p:cNvPr id="2" name="Hộp Văn bản 1">
            <a:extLst>
              <a:ext uri="{FF2B5EF4-FFF2-40B4-BE49-F238E27FC236}">
                <a16:creationId xmlns:a16="http://schemas.microsoft.com/office/drawing/2014/main" id="{2D8D3D2A-D34E-5CE4-9AFF-3F62A7741F1F}"/>
              </a:ext>
            </a:extLst>
          </p:cNvPr>
          <p:cNvSpPr txBox="1"/>
          <p:nvPr/>
        </p:nvSpPr>
        <p:spPr>
          <a:xfrm>
            <a:off x="8815227" y="4835723"/>
            <a:ext cx="328773" cy="307777"/>
          </a:xfrm>
          <a:prstGeom prst="rect">
            <a:avLst/>
          </a:prstGeom>
          <a:noFill/>
        </p:spPr>
        <p:txBody>
          <a:bodyPr wrap="square" rtlCol="0">
            <a:spAutoFit/>
          </a:bodyPr>
          <a:lstStyle/>
          <a:p>
            <a:r>
              <a:rPr lang="en-US"/>
              <a:t>3</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64;p29">
            <a:extLst>
              <a:ext uri="{FF2B5EF4-FFF2-40B4-BE49-F238E27FC236}">
                <a16:creationId xmlns:a16="http://schemas.microsoft.com/office/drawing/2014/main" id="{B2F620B3-AC80-A869-93B2-C3FC879A4A97}"/>
              </a:ext>
            </a:extLst>
          </p:cNvPr>
          <p:cNvSpPr txBox="1">
            <a:spLocks noGrp="1"/>
          </p:cNvSpPr>
          <p:nvPr>
            <p:ph type="title"/>
          </p:nvPr>
        </p:nvSpPr>
        <p:spPr>
          <a:xfrm>
            <a:off x="720000" y="147917"/>
            <a:ext cx="7704000" cy="43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CHƯƠNG 01: TỔNG QUAN</a:t>
            </a:r>
            <a:endParaRPr sz="2000"/>
          </a:p>
        </p:txBody>
      </p:sp>
      <p:sp>
        <p:nvSpPr>
          <p:cNvPr id="5" name="Hộp Văn bản 4">
            <a:extLst>
              <a:ext uri="{FF2B5EF4-FFF2-40B4-BE49-F238E27FC236}">
                <a16:creationId xmlns:a16="http://schemas.microsoft.com/office/drawing/2014/main" id="{C4A76A34-FBA1-3D40-91C8-EEF6ABAFA74F}"/>
              </a:ext>
            </a:extLst>
          </p:cNvPr>
          <p:cNvSpPr txBox="1"/>
          <p:nvPr/>
        </p:nvSpPr>
        <p:spPr>
          <a:xfrm>
            <a:off x="398891" y="621792"/>
            <a:ext cx="8346218" cy="4018408"/>
          </a:xfrm>
          <a:prstGeom prst="rect">
            <a:avLst/>
          </a:prstGeom>
          <a:noFill/>
        </p:spPr>
        <p:txBody>
          <a:bodyPr wrap="square" rtlCol="0">
            <a:spAutoFit/>
          </a:bodyPr>
          <a:lstStyle/>
          <a:p>
            <a:pPr algn="just">
              <a:lnSpc>
                <a:spcPct val="150000"/>
              </a:lnSpc>
            </a:pPr>
            <a:r>
              <a:rPr lang="en-US" sz="1800" b="1">
                <a:solidFill>
                  <a:schemeClr val="tx2"/>
                </a:solidFill>
                <a:latin typeface="Montserrat" panose="00000500000000000000" pitchFamily="2" charset="0"/>
              </a:rPr>
              <a:t>Yêu cầu bài toán:</a:t>
            </a:r>
          </a:p>
          <a:p>
            <a:pPr marL="285750" indent="-285750" algn="just">
              <a:lnSpc>
                <a:spcPct val="150000"/>
              </a:lnSpc>
              <a:buFont typeface="Wingdings" panose="05000000000000000000" pitchFamily="2" charset="2"/>
              <a:buChar char="v"/>
            </a:pPr>
            <a:r>
              <a:rPr lang="vi-VN" sz="1800" b="1">
                <a:latin typeface="Montserrat" panose="00000500000000000000" pitchFamily="2" charset="0"/>
              </a:rPr>
              <a:t>Người quản trị</a:t>
            </a:r>
            <a:r>
              <a:rPr lang="en-US" sz="1800" b="1">
                <a:latin typeface="Montserrat" panose="00000500000000000000" pitchFamily="2" charset="0"/>
              </a:rPr>
              <a:t>: </a:t>
            </a:r>
            <a:r>
              <a:rPr lang="vi-VN" sz="1800">
                <a:latin typeface="Montserrat" panose="00000500000000000000" pitchFamily="2" charset="0"/>
              </a:rPr>
              <a:t>toàn quyền trên hệ thống.</a:t>
            </a:r>
          </a:p>
          <a:p>
            <a:pPr marL="285750" indent="-285750" algn="just">
              <a:lnSpc>
                <a:spcPct val="150000"/>
              </a:lnSpc>
              <a:buFont typeface="Wingdings" panose="05000000000000000000" pitchFamily="2" charset="2"/>
              <a:buChar char="v"/>
            </a:pPr>
            <a:r>
              <a:rPr lang="vi-VN" sz="1700" b="1">
                <a:latin typeface="Montserrat" panose="00000500000000000000" pitchFamily="2" charset="0"/>
              </a:rPr>
              <a:t>Trưởng nhóm</a:t>
            </a:r>
            <a:r>
              <a:rPr lang="en-US" sz="1700" b="1">
                <a:latin typeface="Montserrat" panose="00000500000000000000" pitchFamily="2" charset="0"/>
              </a:rPr>
              <a:t>:</a:t>
            </a:r>
          </a:p>
          <a:p>
            <a:pPr lvl="8" algn="just">
              <a:lnSpc>
                <a:spcPct val="150000"/>
              </a:lnSpc>
            </a:pPr>
            <a:r>
              <a:rPr lang="en-US" sz="1700">
                <a:latin typeface="Montserrat" panose="00000500000000000000" pitchFamily="2" charset="0"/>
              </a:rPr>
              <a:t>     - C</a:t>
            </a:r>
            <a:r>
              <a:rPr lang="vi-VN" sz="1700">
                <a:latin typeface="Montserrat" panose="00000500000000000000" pitchFamily="2" charset="0"/>
              </a:rPr>
              <a:t>ó quyền thêm, sửa, xóa các thành viên, </a:t>
            </a:r>
            <a:endParaRPr lang="en-US" sz="1700">
              <a:latin typeface="Montserrat" panose="00000500000000000000" pitchFamily="2" charset="0"/>
            </a:endParaRPr>
          </a:p>
          <a:p>
            <a:pPr lvl="4" algn="just">
              <a:lnSpc>
                <a:spcPct val="150000"/>
              </a:lnSpc>
            </a:pPr>
            <a:r>
              <a:rPr lang="en-US" sz="1700">
                <a:latin typeface="Montserrat" panose="00000500000000000000" pitchFamily="2" charset="0"/>
              </a:rPr>
              <a:t>     - T</a:t>
            </a:r>
            <a:r>
              <a:rPr lang="vi-VN" sz="1700">
                <a:latin typeface="Montserrat" panose="00000500000000000000" pitchFamily="2" charset="0"/>
              </a:rPr>
              <a:t>ổ chức và tạo lịch báo cáo.</a:t>
            </a:r>
            <a:endParaRPr lang="en-US" sz="1700">
              <a:latin typeface="Montserrat" panose="00000500000000000000" pitchFamily="2" charset="0"/>
            </a:endParaRPr>
          </a:p>
          <a:p>
            <a:pPr lvl="4" algn="just">
              <a:lnSpc>
                <a:spcPct val="150000"/>
              </a:lnSpc>
            </a:pPr>
            <a:r>
              <a:rPr lang="en-US" sz="1700">
                <a:latin typeface="Montserrat" panose="00000500000000000000" pitchFamily="2" charset="0"/>
              </a:rPr>
              <a:t>     -</a:t>
            </a:r>
            <a:r>
              <a:rPr lang="vi-VN" sz="1700">
                <a:latin typeface="Montserrat" panose="00000500000000000000" pitchFamily="2" charset="0"/>
              </a:rPr>
              <a:t> </a:t>
            </a:r>
            <a:r>
              <a:rPr lang="en-US" sz="1700">
                <a:latin typeface="Montserrat" panose="00000500000000000000" pitchFamily="2" charset="0"/>
              </a:rPr>
              <a:t>T</a:t>
            </a:r>
            <a:r>
              <a:rPr lang="vi-VN" sz="1700">
                <a:latin typeface="Montserrat" panose="00000500000000000000" pitchFamily="2" charset="0"/>
              </a:rPr>
              <a:t>heo dõi tiến độ các ý tưởng mới, thống kê các</a:t>
            </a:r>
            <a:r>
              <a:rPr lang="en-US" sz="1700">
                <a:latin typeface="Montserrat" panose="00000500000000000000" pitchFamily="2" charset="0"/>
              </a:rPr>
              <a:t> </a:t>
            </a:r>
            <a:r>
              <a:rPr lang="vi-VN" sz="1700">
                <a:latin typeface="Montserrat" panose="00000500000000000000" pitchFamily="2" charset="0"/>
              </a:rPr>
              <a:t>công trình, các ý tưởng.</a:t>
            </a:r>
            <a:endParaRPr lang="en-US" sz="1700">
              <a:latin typeface="Montserrat" panose="00000500000000000000" pitchFamily="2" charset="0"/>
            </a:endParaRPr>
          </a:p>
          <a:p>
            <a:pPr marL="285750" indent="-285750" algn="just">
              <a:lnSpc>
                <a:spcPct val="150000"/>
              </a:lnSpc>
              <a:buFont typeface="Wingdings" panose="05000000000000000000" pitchFamily="2" charset="2"/>
              <a:buChar char="v"/>
            </a:pPr>
            <a:r>
              <a:rPr lang="vi-VN" sz="1700" b="1">
                <a:latin typeface="Montserrat" panose="00000500000000000000" pitchFamily="2" charset="0"/>
              </a:rPr>
              <a:t>Thành viên </a:t>
            </a:r>
            <a:endParaRPr lang="en-US" sz="1700" b="1">
              <a:latin typeface="Montserrat" panose="00000500000000000000" pitchFamily="2" charset="0"/>
            </a:endParaRPr>
          </a:p>
          <a:p>
            <a:pPr algn="just">
              <a:lnSpc>
                <a:spcPct val="150000"/>
              </a:lnSpc>
            </a:pPr>
            <a:r>
              <a:rPr lang="en-US" sz="1700">
                <a:latin typeface="Montserrat" panose="00000500000000000000" pitchFamily="2" charset="0"/>
              </a:rPr>
              <a:t>     - Có thể đăng ký bài báo cáo</a:t>
            </a:r>
          </a:p>
          <a:p>
            <a:pPr algn="just">
              <a:lnSpc>
                <a:spcPct val="150000"/>
              </a:lnSpc>
            </a:pPr>
            <a:r>
              <a:rPr lang="en-US" sz="1700">
                <a:latin typeface="Montserrat" panose="00000500000000000000" pitchFamily="2" charset="0"/>
              </a:rPr>
              <a:t>     - Truy cập, cập nhật thông tin cá nhân, xem lịch báo cáo</a:t>
            </a:r>
          </a:p>
          <a:p>
            <a:pPr algn="just">
              <a:lnSpc>
                <a:spcPct val="150000"/>
              </a:lnSpc>
            </a:pPr>
            <a:r>
              <a:rPr lang="en-US" sz="1700">
                <a:latin typeface="Montserrat" panose="00000500000000000000" pitchFamily="2" charset="0"/>
              </a:rPr>
              <a:t>     - Thêm, sửa, xóa các ý tưởng mới, các tin tức</a:t>
            </a:r>
          </a:p>
        </p:txBody>
      </p:sp>
      <p:sp>
        <p:nvSpPr>
          <p:cNvPr id="2" name="Hộp Văn bản 1">
            <a:extLst>
              <a:ext uri="{FF2B5EF4-FFF2-40B4-BE49-F238E27FC236}">
                <a16:creationId xmlns:a16="http://schemas.microsoft.com/office/drawing/2014/main" id="{500D74FB-0392-1112-AD70-496C9AC8E3AF}"/>
              </a:ext>
            </a:extLst>
          </p:cNvPr>
          <p:cNvSpPr txBox="1"/>
          <p:nvPr/>
        </p:nvSpPr>
        <p:spPr>
          <a:xfrm>
            <a:off x="8815227" y="4835723"/>
            <a:ext cx="328773" cy="307777"/>
          </a:xfrm>
          <a:prstGeom prst="rect">
            <a:avLst/>
          </a:prstGeom>
          <a:noFill/>
        </p:spPr>
        <p:txBody>
          <a:bodyPr wrap="square" rtlCol="0">
            <a:spAutoFit/>
          </a:bodyPr>
          <a:lstStyle/>
          <a:p>
            <a:r>
              <a:rPr lang="en-US"/>
              <a:t>4</a:t>
            </a:r>
          </a:p>
        </p:txBody>
      </p:sp>
    </p:spTree>
    <p:extLst>
      <p:ext uri="{BB962C8B-B14F-4D97-AF65-F5344CB8AC3E}">
        <p14:creationId xmlns:p14="http://schemas.microsoft.com/office/powerpoint/2010/main" val="3421254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5" name="Google Shape;1555;p37"/>
          <p:cNvSpPr txBox="1">
            <a:spLocks noGrp="1"/>
          </p:cNvSpPr>
          <p:nvPr>
            <p:ph type="subTitle" idx="4294967295"/>
          </p:nvPr>
        </p:nvSpPr>
        <p:spPr>
          <a:xfrm>
            <a:off x="1343339" y="1829155"/>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LARAVEL</a:t>
            </a:r>
            <a:endParaRPr sz="1800">
              <a:latin typeface="Be Vietnam Pro Black"/>
              <a:ea typeface="Be Vietnam Pro Black"/>
              <a:cs typeface="Be Vietnam Pro Black"/>
              <a:sym typeface="Be Vietnam Pro Black"/>
            </a:endParaRPr>
          </a:p>
        </p:txBody>
      </p:sp>
      <p:sp>
        <p:nvSpPr>
          <p:cNvPr id="1557" name="Google Shape;1557;p37"/>
          <p:cNvSpPr txBox="1">
            <a:spLocks noGrp="1"/>
          </p:cNvSpPr>
          <p:nvPr>
            <p:ph type="subTitle" idx="4294967295"/>
          </p:nvPr>
        </p:nvSpPr>
        <p:spPr>
          <a:xfrm>
            <a:off x="1343338" y="2706504"/>
            <a:ext cx="2099097"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HTML, CSS, JAVASCRIPT</a:t>
            </a:r>
            <a:endParaRPr sz="1800">
              <a:latin typeface="Be Vietnam Pro Black"/>
              <a:ea typeface="Be Vietnam Pro Black"/>
              <a:cs typeface="Be Vietnam Pro Black"/>
              <a:sym typeface="Be Vietnam Pro Black"/>
            </a:endParaRPr>
          </a:p>
        </p:txBody>
      </p:sp>
      <p:sp>
        <p:nvSpPr>
          <p:cNvPr id="1559" name="Google Shape;1559;p37"/>
          <p:cNvSpPr txBox="1">
            <a:spLocks noGrp="1"/>
          </p:cNvSpPr>
          <p:nvPr>
            <p:ph type="subTitle" idx="4294967295"/>
          </p:nvPr>
        </p:nvSpPr>
        <p:spPr>
          <a:xfrm>
            <a:off x="1343339" y="3583854"/>
            <a:ext cx="1769644"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BOOTSTRAP</a:t>
            </a:r>
            <a:endParaRPr sz="180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3255505" y="3608020"/>
            <a:ext cx="5745987" cy="90929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Montserrat" panose="00000500000000000000" pitchFamily="2" charset="0"/>
              </a:rPr>
              <a:t>Bootstrap là một framework front-end mã nguồn mở, giúp xây dựng các trang web đáp ứng nhanh chóng và dễ dàng. Nó cung cấp các mẫu thiết kế sẵn, các công cụ CSS và JavaScript, giúp tối ưu hóa giao diện và trải nghiệm người dùng.</a:t>
            </a:r>
            <a:endParaRPr>
              <a:latin typeface="Montserrat" panose="00000500000000000000" pitchFamily="2" charset="0"/>
            </a:endParaRPr>
          </a:p>
        </p:txBody>
      </p:sp>
      <p:sp>
        <p:nvSpPr>
          <p:cNvPr id="1561" name="Google Shape;1561;p37"/>
          <p:cNvSpPr/>
          <p:nvPr/>
        </p:nvSpPr>
        <p:spPr>
          <a:xfrm>
            <a:off x="560617" y="951806"/>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560617" y="1829152"/>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560617" y="2706498"/>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560617" y="3583844"/>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880717" y="159200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880717" y="2469352"/>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880717" y="3346698"/>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1592" name="Google Shape;1592;p37"/>
          <p:cNvGrpSpPr/>
          <p:nvPr/>
        </p:nvGrpSpPr>
        <p:grpSpPr>
          <a:xfrm>
            <a:off x="806655" y="1111910"/>
            <a:ext cx="148124" cy="319992"/>
            <a:chOff x="1277800" y="4500525"/>
            <a:chExt cx="444950" cy="957200"/>
          </a:xfrm>
        </p:grpSpPr>
        <p:sp>
          <p:nvSpPr>
            <p:cNvPr id="1593" name="Google Shape;1593;p37"/>
            <p:cNvSpPr/>
            <p:nvPr/>
          </p:nvSpPr>
          <p:spPr>
            <a:xfrm>
              <a:off x="1421275" y="4823950"/>
              <a:ext cx="157525" cy="185100"/>
            </a:xfrm>
            <a:custGeom>
              <a:avLst/>
              <a:gdLst/>
              <a:ahLst/>
              <a:cxnLst/>
              <a:rect l="l" t="t" r="r" b="b"/>
              <a:pathLst>
                <a:path w="6301" h="7404" extrusionOk="0">
                  <a:moveTo>
                    <a:pt x="0" y="0"/>
                  </a:moveTo>
                  <a:lnTo>
                    <a:pt x="243" y="2150"/>
                  </a:lnTo>
                  <a:lnTo>
                    <a:pt x="281" y="2356"/>
                  </a:lnTo>
                  <a:lnTo>
                    <a:pt x="355" y="2543"/>
                  </a:lnTo>
                  <a:lnTo>
                    <a:pt x="468" y="2711"/>
                  </a:lnTo>
                  <a:lnTo>
                    <a:pt x="617" y="2861"/>
                  </a:lnTo>
                  <a:lnTo>
                    <a:pt x="767" y="2973"/>
                  </a:lnTo>
                  <a:lnTo>
                    <a:pt x="954" y="3066"/>
                  </a:lnTo>
                  <a:lnTo>
                    <a:pt x="1141" y="3122"/>
                  </a:lnTo>
                  <a:lnTo>
                    <a:pt x="1365" y="3141"/>
                  </a:lnTo>
                  <a:lnTo>
                    <a:pt x="2038" y="3141"/>
                  </a:lnTo>
                  <a:lnTo>
                    <a:pt x="2038" y="7404"/>
                  </a:lnTo>
                  <a:lnTo>
                    <a:pt x="4281" y="7404"/>
                  </a:lnTo>
                  <a:lnTo>
                    <a:pt x="4281" y="3141"/>
                  </a:lnTo>
                  <a:lnTo>
                    <a:pt x="4954" y="3141"/>
                  </a:lnTo>
                  <a:lnTo>
                    <a:pt x="5160" y="3122"/>
                  </a:lnTo>
                  <a:lnTo>
                    <a:pt x="5347" y="3066"/>
                  </a:lnTo>
                  <a:lnTo>
                    <a:pt x="5534" y="2973"/>
                  </a:lnTo>
                  <a:lnTo>
                    <a:pt x="5702" y="2861"/>
                  </a:lnTo>
                  <a:lnTo>
                    <a:pt x="5833" y="2711"/>
                  </a:lnTo>
                  <a:lnTo>
                    <a:pt x="5945" y="2543"/>
                  </a:lnTo>
                  <a:lnTo>
                    <a:pt x="6020" y="2356"/>
                  </a:lnTo>
                  <a:lnTo>
                    <a:pt x="6057" y="2150"/>
                  </a:lnTo>
                  <a:lnTo>
                    <a:pt x="6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1348825" y="4500525"/>
              <a:ext cx="302875" cy="267350"/>
            </a:xfrm>
            <a:custGeom>
              <a:avLst/>
              <a:gdLst/>
              <a:ahLst/>
              <a:cxnLst/>
              <a:rect l="l" t="t" r="r" b="b"/>
              <a:pathLst>
                <a:path w="12115" h="10694" extrusionOk="0">
                  <a:moveTo>
                    <a:pt x="1197" y="1"/>
                  </a:moveTo>
                  <a:lnTo>
                    <a:pt x="1066" y="19"/>
                  </a:lnTo>
                  <a:lnTo>
                    <a:pt x="954" y="38"/>
                  </a:lnTo>
                  <a:lnTo>
                    <a:pt x="842" y="57"/>
                  </a:lnTo>
                  <a:lnTo>
                    <a:pt x="730" y="94"/>
                  </a:lnTo>
                  <a:lnTo>
                    <a:pt x="618" y="150"/>
                  </a:lnTo>
                  <a:lnTo>
                    <a:pt x="524" y="206"/>
                  </a:lnTo>
                  <a:lnTo>
                    <a:pt x="337" y="356"/>
                  </a:lnTo>
                  <a:lnTo>
                    <a:pt x="206" y="524"/>
                  </a:lnTo>
                  <a:lnTo>
                    <a:pt x="131" y="636"/>
                  </a:lnTo>
                  <a:lnTo>
                    <a:pt x="94" y="730"/>
                  </a:lnTo>
                  <a:lnTo>
                    <a:pt x="38" y="842"/>
                  </a:lnTo>
                  <a:lnTo>
                    <a:pt x="19" y="954"/>
                  </a:lnTo>
                  <a:lnTo>
                    <a:pt x="1" y="1085"/>
                  </a:lnTo>
                  <a:lnTo>
                    <a:pt x="1" y="1197"/>
                  </a:lnTo>
                  <a:lnTo>
                    <a:pt x="1" y="7665"/>
                  </a:lnTo>
                  <a:lnTo>
                    <a:pt x="1" y="7983"/>
                  </a:lnTo>
                  <a:lnTo>
                    <a:pt x="57" y="8282"/>
                  </a:lnTo>
                  <a:lnTo>
                    <a:pt x="131" y="8563"/>
                  </a:lnTo>
                  <a:lnTo>
                    <a:pt x="225" y="8843"/>
                  </a:lnTo>
                  <a:lnTo>
                    <a:pt x="356" y="9105"/>
                  </a:lnTo>
                  <a:lnTo>
                    <a:pt x="505" y="9367"/>
                  </a:lnTo>
                  <a:lnTo>
                    <a:pt x="692" y="9591"/>
                  </a:lnTo>
                  <a:lnTo>
                    <a:pt x="879" y="9815"/>
                  </a:lnTo>
                  <a:lnTo>
                    <a:pt x="1104" y="10002"/>
                  </a:lnTo>
                  <a:lnTo>
                    <a:pt x="1328" y="10171"/>
                  </a:lnTo>
                  <a:lnTo>
                    <a:pt x="1590" y="10339"/>
                  </a:lnTo>
                  <a:lnTo>
                    <a:pt x="1851" y="10451"/>
                  </a:lnTo>
                  <a:lnTo>
                    <a:pt x="2132" y="10563"/>
                  </a:lnTo>
                  <a:lnTo>
                    <a:pt x="2412" y="10638"/>
                  </a:lnTo>
                  <a:lnTo>
                    <a:pt x="2711" y="10675"/>
                  </a:lnTo>
                  <a:lnTo>
                    <a:pt x="3029" y="10694"/>
                  </a:lnTo>
                  <a:lnTo>
                    <a:pt x="9086" y="10694"/>
                  </a:lnTo>
                  <a:lnTo>
                    <a:pt x="9385" y="10675"/>
                  </a:lnTo>
                  <a:lnTo>
                    <a:pt x="9684" y="10638"/>
                  </a:lnTo>
                  <a:lnTo>
                    <a:pt x="9984" y="10563"/>
                  </a:lnTo>
                  <a:lnTo>
                    <a:pt x="10245" y="10451"/>
                  </a:lnTo>
                  <a:lnTo>
                    <a:pt x="10526" y="10339"/>
                  </a:lnTo>
                  <a:lnTo>
                    <a:pt x="10769" y="10171"/>
                  </a:lnTo>
                  <a:lnTo>
                    <a:pt x="10993" y="10002"/>
                  </a:lnTo>
                  <a:lnTo>
                    <a:pt x="11217" y="9815"/>
                  </a:lnTo>
                  <a:lnTo>
                    <a:pt x="11404" y="9591"/>
                  </a:lnTo>
                  <a:lnTo>
                    <a:pt x="11591" y="9367"/>
                  </a:lnTo>
                  <a:lnTo>
                    <a:pt x="11741" y="9105"/>
                  </a:lnTo>
                  <a:lnTo>
                    <a:pt x="11872" y="8843"/>
                  </a:lnTo>
                  <a:lnTo>
                    <a:pt x="11965" y="8563"/>
                  </a:lnTo>
                  <a:lnTo>
                    <a:pt x="12040" y="8282"/>
                  </a:lnTo>
                  <a:lnTo>
                    <a:pt x="12096" y="7983"/>
                  </a:lnTo>
                  <a:lnTo>
                    <a:pt x="12115" y="7665"/>
                  </a:lnTo>
                  <a:lnTo>
                    <a:pt x="12115" y="6506"/>
                  </a:lnTo>
                  <a:lnTo>
                    <a:pt x="9441" y="6506"/>
                  </a:lnTo>
                  <a:lnTo>
                    <a:pt x="9329" y="6488"/>
                  </a:lnTo>
                  <a:lnTo>
                    <a:pt x="9124" y="6413"/>
                  </a:lnTo>
                  <a:lnTo>
                    <a:pt x="8937" y="6319"/>
                  </a:lnTo>
                  <a:lnTo>
                    <a:pt x="8768" y="6189"/>
                  </a:lnTo>
                  <a:lnTo>
                    <a:pt x="8638" y="6020"/>
                  </a:lnTo>
                  <a:lnTo>
                    <a:pt x="8525" y="5833"/>
                  </a:lnTo>
                  <a:lnTo>
                    <a:pt x="8469" y="5609"/>
                  </a:lnTo>
                  <a:lnTo>
                    <a:pt x="8451" y="5497"/>
                  </a:lnTo>
                  <a:lnTo>
                    <a:pt x="8451" y="5385"/>
                  </a:lnTo>
                  <a:lnTo>
                    <a:pt x="8451" y="5273"/>
                  </a:lnTo>
                  <a:lnTo>
                    <a:pt x="8469" y="5160"/>
                  </a:lnTo>
                  <a:lnTo>
                    <a:pt x="8525" y="4955"/>
                  </a:lnTo>
                  <a:lnTo>
                    <a:pt x="8638" y="4768"/>
                  </a:lnTo>
                  <a:lnTo>
                    <a:pt x="8768" y="4599"/>
                  </a:lnTo>
                  <a:lnTo>
                    <a:pt x="8937" y="4450"/>
                  </a:lnTo>
                  <a:lnTo>
                    <a:pt x="9124" y="4356"/>
                  </a:lnTo>
                  <a:lnTo>
                    <a:pt x="9329" y="4282"/>
                  </a:lnTo>
                  <a:lnTo>
                    <a:pt x="9441" y="4282"/>
                  </a:lnTo>
                  <a:lnTo>
                    <a:pt x="9572" y="4263"/>
                  </a:lnTo>
                  <a:lnTo>
                    <a:pt x="12115" y="4263"/>
                  </a:lnTo>
                  <a:lnTo>
                    <a:pt x="12115" y="1197"/>
                  </a:lnTo>
                  <a:lnTo>
                    <a:pt x="12096" y="1085"/>
                  </a:lnTo>
                  <a:lnTo>
                    <a:pt x="12077" y="954"/>
                  </a:lnTo>
                  <a:lnTo>
                    <a:pt x="12059" y="842"/>
                  </a:lnTo>
                  <a:lnTo>
                    <a:pt x="12003" y="730"/>
                  </a:lnTo>
                  <a:lnTo>
                    <a:pt x="11965" y="636"/>
                  </a:lnTo>
                  <a:lnTo>
                    <a:pt x="11909" y="524"/>
                  </a:lnTo>
                  <a:lnTo>
                    <a:pt x="11760" y="356"/>
                  </a:lnTo>
                  <a:lnTo>
                    <a:pt x="11573" y="206"/>
                  </a:lnTo>
                  <a:lnTo>
                    <a:pt x="11479" y="150"/>
                  </a:lnTo>
                  <a:lnTo>
                    <a:pt x="11367" y="94"/>
                  </a:lnTo>
                  <a:lnTo>
                    <a:pt x="11255" y="57"/>
                  </a:lnTo>
                  <a:lnTo>
                    <a:pt x="11143" y="38"/>
                  </a:lnTo>
                  <a:lnTo>
                    <a:pt x="11030" y="19"/>
                  </a:lnTo>
                  <a:lnTo>
                    <a:pt x="10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1277800" y="5240850"/>
              <a:ext cx="444950" cy="216875"/>
            </a:xfrm>
            <a:custGeom>
              <a:avLst/>
              <a:gdLst/>
              <a:ahLst/>
              <a:cxnLst/>
              <a:rect l="l" t="t" r="r" b="b"/>
              <a:pathLst>
                <a:path w="17798" h="8675" extrusionOk="0">
                  <a:moveTo>
                    <a:pt x="4786" y="0"/>
                  </a:moveTo>
                  <a:lnTo>
                    <a:pt x="4786" y="1944"/>
                  </a:lnTo>
                  <a:lnTo>
                    <a:pt x="3515" y="1944"/>
                  </a:lnTo>
                  <a:lnTo>
                    <a:pt x="3141" y="1963"/>
                  </a:lnTo>
                  <a:lnTo>
                    <a:pt x="2804" y="2019"/>
                  </a:lnTo>
                  <a:lnTo>
                    <a:pt x="2468" y="2113"/>
                  </a:lnTo>
                  <a:lnTo>
                    <a:pt x="2131" y="2225"/>
                  </a:lnTo>
                  <a:lnTo>
                    <a:pt x="1832" y="2374"/>
                  </a:lnTo>
                  <a:lnTo>
                    <a:pt x="1552" y="2543"/>
                  </a:lnTo>
                  <a:lnTo>
                    <a:pt x="1271" y="2748"/>
                  </a:lnTo>
                  <a:lnTo>
                    <a:pt x="1028" y="2973"/>
                  </a:lnTo>
                  <a:lnTo>
                    <a:pt x="804" y="3234"/>
                  </a:lnTo>
                  <a:lnTo>
                    <a:pt x="598" y="3496"/>
                  </a:lnTo>
                  <a:lnTo>
                    <a:pt x="411" y="3795"/>
                  </a:lnTo>
                  <a:lnTo>
                    <a:pt x="262" y="4094"/>
                  </a:lnTo>
                  <a:lnTo>
                    <a:pt x="150" y="4412"/>
                  </a:lnTo>
                  <a:lnTo>
                    <a:pt x="56" y="4749"/>
                  </a:lnTo>
                  <a:lnTo>
                    <a:pt x="19" y="5104"/>
                  </a:lnTo>
                  <a:lnTo>
                    <a:pt x="0" y="5459"/>
                  </a:lnTo>
                  <a:lnTo>
                    <a:pt x="0" y="7553"/>
                  </a:lnTo>
                  <a:lnTo>
                    <a:pt x="0" y="7665"/>
                  </a:lnTo>
                  <a:lnTo>
                    <a:pt x="19" y="7777"/>
                  </a:lnTo>
                  <a:lnTo>
                    <a:pt x="75" y="8002"/>
                  </a:lnTo>
                  <a:lnTo>
                    <a:pt x="187" y="8188"/>
                  </a:lnTo>
                  <a:lnTo>
                    <a:pt x="318" y="8357"/>
                  </a:lnTo>
                  <a:lnTo>
                    <a:pt x="486" y="8488"/>
                  </a:lnTo>
                  <a:lnTo>
                    <a:pt x="673" y="8581"/>
                  </a:lnTo>
                  <a:lnTo>
                    <a:pt x="879" y="8656"/>
                  </a:lnTo>
                  <a:lnTo>
                    <a:pt x="991" y="8675"/>
                  </a:lnTo>
                  <a:lnTo>
                    <a:pt x="16788" y="8675"/>
                  </a:lnTo>
                  <a:lnTo>
                    <a:pt x="16900" y="8656"/>
                  </a:lnTo>
                  <a:lnTo>
                    <a:pt x="17106" y="8581"/>
                  </a:lnTo>
                  <a:lnTo>
                    <a:pt x="17293" y="8488"/>
                  </a:lnTo>
                  <a:lnTo>
                    <a:pt x="17461" y="8357"/>
                  </a:lnTo>
                  <a:lnTo>
                    <a:pt x="17592" y="8188"/>
                  </a:lnTo>
                  <a:lnTo>
                    <a:pt x="17704" y="8002"/>
                  </a:lnTo>
                  <a:lnTo>
                    <a:pt x="17760" y="7777"/>
                  </a:lnTo>
                  <a:lnTo>
                    <a:pt x="17779" y="7665"/>
                  </a:lnTo>
                  <a:lnTo>
                    <a:pt x="17797" y="7553"/>
                  </a:lnTo>
                  <a:lnTo>
                    <a:pt x="17797" y="5459"/>
                  </a:lnTo>
                  <a:lnTo>
                    <a:pt x="17779" y="5104"/>
                  </a:lnTo>
                  <a:lnTo>
                    <a:pt x="17723" y="4749"/>
                  </a:lnTo>
                  <a:lnTo>
                    <a:pt x="17629" y="4412"/>
                  </a:lnTo>
                  <a:lnTo>
                    <a:pt x="17517" y="4094"/>
                  </a:lnTo>
                  <a:lnTo>
                    <a:pt x="17367" y="3795"/>
                  </a:lnTo>
                  <a:lnTo>
                    <a:pt x="17180" y="3496"/>
                  </a:lnTo>
                  <a:lnTo>
                    <a:pt x="16994" y="3234"/>
                  </a:lnTo>
                  <a:lnTo>
                    <a:pt x="16750" y="2973"/>
                  </a:lnTo>
                  <a:lnTo>
                    <a:pt x="16507" y="2748"/>
                  </a:lnTo>
                  <a:lnTo>
                    <a:pt x="16246" y="2543"/>
                  </a:lnTo>
                  <a:lnTo>
                    <a:pt x="15947" y="2374"/>
                  </a:lnTo>
                  <a:lnTo>
                    <a:pt x="15647" y="2225"/>
                  </a:lnTo>
                  <a:lnTo>
                    <a:pt x="15311" y="2113"/>
                  </a:lnTo>
                  <a:lnTo>
                    <a:pt x="14974" y="2019"/>
                  </a:lnTo>
                  <a:lnTo>
                    <a:pt x="14638" y="1963"/>
                  </a:lnTo>
                  <a:lnTo>
                    <a:pt x="14283" y="1944"/>
                  </a:lnTo>
                  <a:lnTo>
                    <a:pt x="13012" y="1944"/>
                  </a:lnTo>
                  <a:lnTo>
                    <a:pt x="13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1352575" y="5065100"/>
              <a:ext cx="295400" cy="119675"/>
            </a:xfrm>
            <a:custGeom>
              <a:avLst/>
              <a:gdLst/>
              <a:ahLst/>
              <a:cxnLst/>
              <a:rect l="l" t="t" r="r" b="b"/>
              <a:pathLst>
                <a:path w="11816" h="4787" extrusionOk="0">
                  <a:moveTo>
                    <a:pt x="1122" y="1"/>
                  </a:moveTo>
                  <a:lnTo>
                    <a:pt x="991" y="20"/>
                  </a:lnTo>
                  <a:lnTo>
                    <a:pt x="879" y="20"/>
                  </a:lnTo>
                  <a:lnTo>
                    <a:pt x="673" y="94"/>
                  </a:lnTo>
                  <a:lnTo>
                    <a:pt x="486" y="188"/>
                  </a:lnTo>
                  <a:lnTo>
                    <a:pt x="318" y="337"/>
                  </a:lnTo>
                  <a:lnTo>
                    <a:pt x="187" y="506"/>
                  </a:lnTo>
                  <a:lnTo>
                    <a:pt x="75" y="693"/>
                  </a:lnTo>
                  <a:lnTo>
                    <a:pt x="19" y="898"/>
                  </a:lnTo>
                  <a:lnTo>
                    <a:pt x="0" y="1010"/>
                  </a:lnTo>
                  <a:lnTo>
                    <a:pt x="0" y="1123"/>
                  </a:lnTo>
                  <a:lnTo>
                    <a:pt x="0" y="3665"/>
                  </a:lnTo>
                  <a:lnTo>
                    <a:pt x="0" y="3777"/>
                  </a:lnTo>
                  <a:lnTo>
                    <a:pt x="19" y="3889"/>
                  </a:lnTo>
                  <a:lnTo>
                    <a:pt x="75" y="4114"/>
                  </a:lnTo>
                  <a:lnTo>
                    <a:pt x="187" y="4301"/>
                  </a:lnTo>
                  <a:lnTo>
                    <a:pt x="318" y="4469"/>
                  </a:lnTo>
                  <a:lnTo>
                    <a:pt x="486" y="4600"/>
                  </a:lnTo>
                  <a:lnTo>
                    <a:pt x="673" y="4712"/>
                  </a:lnTo>
                  <a:lnTo>
                    <a:pt x="879" y="4768"/>
                  </a:lnTo>
                  <a:lnTo>
                    <a:pt x="991" y="4787"/>
                  </a:lnTo>
                  <a:lnTo>
                    <a:pt x="10806" y="4787"/>
                  </a:lnTo>
                  <a:lnTo>
                    <a:pt x="10918" y="4768"/>
                  </a:lnTo>
                  <a:lnTo>
                    <a:pt x="11124" y="4712"/>
                  </a:lnTo>
                  <a:lnTo>
                    <a:pt x="11310" y="4600"/>
                  </a:lnTo>
                  <a:lnTo>
                    <a:pt x="11479" y="4469"/>
                  </a:lnTo>
                  <a:lnTo>
                    <a:pt x="11610" y="4301"/>
                  </a:lnTo>
                  <a:lnTo>
                    <a:pt x="11722" y="4114"/>
                  </a:lnTo>
                  <a:lnTo>
                    <a:pt x="11778" y="3889"/>
                  </a:lnTo>
                  <a:lnTo>
                    <a:pt x="11797" y="3777"/>
                  </a:lnTo>
                  <a:lnTo>
                    <a:pt x="11815" y="3665"/>
                  </a:lnTo>
                  <a:lnTo>
                    <a:pt x="11815" y="1123"/>
                  </a:lnTo>
                  <a:lnTo>
                    <a:pt x="11797" y="1010"/>
                  </a:lnTo>
                  <a:lnTo>
                    <a:pt x="11778" y="898"/>
                  </a:lnTo>
                  <a:lnTo>
                    <a:pt x="11722" y="693"/>
                  </a:lnTo>
                  <a:lnTo>
                    <a:pt x="11610" y="506"/>
                  </a:lnTo>
                  <a:lnTo>
                    <a:pt x="11479" y="337"/>
                  </a:lnTo>
                  <a:lnTo>
                    <a:pt x="11310" y="188"/>
                  </a:lnTo>
                  <a:lnTo>
                    <a:pt x="11124" y="94"/>
                  </a:lnTo>
                  <a:lnTo>
                    <a:pt x="10918" y="20"/>
                  </a:lnTo>
                  <a:lnTo>
                    <a:pt x="10806" y="20"/>
                  </a:lnTo>
                  <a:lnTo>
                    <a:pt x="10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4;p29">
            <a:extLst>
              <a:ext uri="{FF2B5EF4-FFF2-40B4-BE49-F238E27FC236}">
                <a16:creationId xmlns:a16="http://schemas.microsoft.com/office/drawing/2014/main" id="{499D2583-5543-52E1-8065-65AE2F38DBAF}"/>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2</a:t>
            </a:r>
            <a:r>
              <a:rPr lang="vi-VN" sz="2000"/>
              <a:t>: </a:t>
            </a:r>
            <a:r>
              <a:rPr lang="en-US" sz="2000"/>
              <a:t>CƠ SỞ LÝ THUYẾT</a:t>
            </a:r>
            <a:endParaRPr lang="vi-VN" sz="2000"/>
          </a:p>
        </p:txBody>
      </p:sp>
      <p:pic>
        <p:nvPicPr>
          <p:cNvPr id="1026" name="Picture 2" descr="A Quick History of PHP. Hypertext preprocessor. Sound familiar… | by John  Wolfe | Quick Code | Medium">
            <a:extLst>
              <a:ext uri="{FF2B5EF4-FFF2-40B4-BE49-F238E27FC236}">
                <a16:creationId xmlns:a16="http://schemas.microsoft.com/office/drawing/2014/main" id="{A41AEE24-36B5-123D-985F-F1AE5D8BA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89" y="1055012"/>
            <a:ext cx="920271" cy="460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ravel - Wikipedia">
            <a:extLst>
              <a:ext uri="{FF2B5EF4-FFF2-40B4-BE49-F238E27FC236}">
                <a16:creationId xmlns:a16="http://schemas.microsoft.com/office/drawing/2014/main" id="{4B25AFEE-D155-1E99-2F13-B846146F5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25" y="1977952"/>
            <a:ext cx="336447" cy="349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bsite Development - Html Logo - CleanPNG / KissPNG">
            <a:extLst>
              <a:ext uri="{FF2B5EF4-FFF2-40B4-BE49-F238E27FC236}">
                <a16:creationId xmlns:a16="http://schemas.microsoft.com/office/drawing/2014/main" id="{B390CB0D-2A84-2BC4-D304-51274F883B7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8546" y="2775881"/>
            <a:ext cx="578507" cy="5014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otstrap – Wikipedia tiếng Việt">
            <a:extLst>
              <a:ext uri="{FF2B5EF4-FFF2-40B4-BE49-F238E27FC236}">
                <a16:creationId xmlns:a16="http://schemas.microsoft.com/office/drawing/2014/main" id="{306B74D8-683C-E30A-BE4D-9299EF1DF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442" y="3743153"/>
            <a:ext cx="403268" cy="32158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55;p37">
            <a:extLst>
              <a:ext uri="{FF2B5EF4-FFF2-40B4-BE49-F238E27FC236}">
                <a16:creationId xmlns:a16="http://schemas.microsoft.com/office/drawing/2014/main" id="{A75DE9D6-47F6-9FAD-09E8-F22F6D654FFD}"/>
              </a:ext>
            </a:extLst>
          </p:cNvPr>
          <p:cNvSpPr txBox="1">
            <a:spLocks/>
          </p:cNvSpPr>
          <p:nvPr/>
        </p:nvSpPr>
        <p:spPr>
          <a:xfrm>
            <a:off x="1343338" y="980547"/>
            <a:ext cx="1456500"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PHP</a:t>
            </a:r>
          </a:p>
        </p:txBody>
      </p:sp>
      <p:sp>
        <p:nvSpPr>
          <p:cNvPr id="2" name="Google Shape;1554;p37">
            <a:extLst>
              <a:ext uri="{FF2B5EF4-FFF2-40B4-BE49-F238E27FC236}">
                <a16:creationId xmlns:a16="http://schemas.microsoft.com/office/drawing/2014/main" id="{F2F3A25D-36EE-46BC-43C2-6F7474592E08}"/>
              </a:ext>
            </a:extLst>
          </p:cNvPr>
          <p:cNvSpPr txBox="1">
            <a:spLocks/>
          </p:cNvSpPr>
          <p:nvPr/>
        </p:nvSpPr>
        <p:spPr>
          <a:xfrm>
            <a:off x="3243373" y="838972"/>
            <a:ext cx="5745991" cy="865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vi-VN">
                <a:latin typeface="Montserrat" panose="00000500000000000000" pitchFamily="2" charset="0"/>
              </a:rPr>
              <a:t>PHP (Hypertext Preprocessor) là một ngôn ngữ lập trình phía máy chủ được thiết kế đặc biệt cho phát triển web, giúp tạo ra các trang web động và tương tác</a:t>
            </a:r>
          </a:p>
        </p:txBody>
      </p:sp>
      <p:sp>
        <p:nvSpPr>
          <p:cNvPr id="3" name="Google Shape;1556;p37">
            <a:extLst>
              <a:ext uri="{FF2B5EF4-FFF2-40B4-BE49-F238E27FC236}">
                <a16:creationId xmlns:a16="http://schemas.microsoft.com/office/drawing/2014/main" id="{C676E13D-B19D-523D-0A8E-CCC94E2BDB0B}"/>
              </a:ext>
            </a:extLst>
          </p:cNvPr>
          <p:cNvSpPr txBox="1">
            <a:spLocks/>
          </p:cNvSpPr>
          <p:nvPr/>
        </p:nvSpPr>
        <p:spPr>
          <a:xfrm>
            <a:off x="3243373" y="1712325"/>
            <a:ext cx="5745986" cy="865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en-US">
                <a:latin typeface="Montserrat" panose="00000500000000000000" pitchFamily="2" charset="0"/>
              </a:rPr>
              <a:t>Laravel là một framework PHP mạnh mẽ và thân thiện với lập trình viên, giúp phát triển ứng dụng web nhanh chóng và hiệu quả nhờ vào cú pháp rõ ràng và các công cụ hỗ trợ tích hợp.</a:t>
            </a:r>
          </a:p>
        </p:txBody>
      </p:sp>
      <p:sp>
        <p:nvSpPr>
          <p:cNvPr id="5" name="Google Shape;1558;p37">
            <a:extLst>
              <a:ext uri="{FF2B5EF4-FFF2-40B4-BE49-F238E27FC236}">
                <a16:creationId xmlns:a16="http://schemas.microsoft.com/office/drawing/2014/main" id="{8173F2D1-04FA-C90D-CBDD-98059866A185}"/>
              </a:ext>
            </a:extLst>
          </p:cNvPr>
          <p:cNvSpPr txBox="1">
            <a:spLocks/>
          </p:cNvSpPr>
          <p:nvPr/>
        </p:nvSpPr>
        <p:spPr>
          <a:xfrm>
            <a:off x="3243373" y="2607162"/>
            <a:ext cx="5745986" cy="909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vi-VN">
                <a:latin typeface="Montserrat" panose="00000500000000000000" pitchFamily="2" charset="0"/>
              </a:rPr>
              <a:t>HTML, CSS và JavaScript là bộ ba công nghệ cốt lõi của phát triển web. HTML định nghĩa cấu trúc nội dung, CSS điều chỉnh giao diện và phong cách trang, trong khi JavaScript thêm tính năng tương tác và động cho website.</a:t>
            </a:r>
          </a:p>
        </p:txBody>
      </p:sp>
      <p:sp>
        <p:nvSpPr>
          <p:cNvPr id="6" name="Hình chữ nhật 5">
            <a:extLst>
              <a:ext uri="{FF2B5EF4-FFF2-40B4-BE49-F238E27FC236}">
                <a16:creationId xmlns:a16="http://schemas.microsoft.com/office/drawing/2014/main" id="{48C4DD77-6DF6-CB2A-906E-8B590BB9656C}"/>
              </a:ext>
            </a:extLst>
          </p:cNvPr>
          <p:cNvSpPr/>
          <p:nvPr/>
        </p:nvSpPr>
        <p:spPr>
          <a:xfrm>
            <a:off x="2392886" y="587743"/>
            <a:ext cx="6596473"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636FAB3C-3878-3451-E30D-DE82D0487F96}"/>
              </a:ext>
            </a:extLst>
          </p:cNvPr>
          <p:cNvSpPr/>
          <p:nvPr/>
        </p:nvSpPr>
        <p:spPr>
          <a:xfrm>
            <a:off x="2799838" y="1577334"/>
            <a:ext cx="6267061"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F984590D-DB16-6708-33DD-D8960210D628}"/>
              </a:ext>
            </a:extLst>
          </p:cNvPr>
          <p:cNvSpPr/>
          <p:nvPr/>
        </p:nvSpPr>
        <p:spPr>
          <a:xfrm>
            <a:off x="3119938" y="2540743"/>
            <a:ext cx="5946962"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ộp Văn bản 9">
            <a:extLst>
              <a:ext uri="{FF2B5EF4-FFF2-40B4-BE49-F238E27FC236}">
                <a16:creationId xmlns:a16="http://schemas.microsoft.com/office/drawing/2014/main" id="{378D73CD-8B71-8AAB-C01B-B8F50BA46874}"/>
              </a:ext>
            </a:extLst>
          </p:cNvPr>
          <p:cNvSpPr txBox="1"/>
          <p:nvPr/>
        </p:nvSpPr>
        <p:spPr>
          <a:xfrm>
            <a:off x="8815227" y="4835723"/>
            <a:ext cx="328773" cy="307777"/>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3380656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1000"/>
                                        <p:tgtEl>
                                          <p:spTgt spid="1561"/>
                                        </p:tgtEl>
                                      </p:cBhvr>
                                    </p:animEffect>
                                    <p:anim calcmode="lin" valueType="num">
                                      <p:cBhvr>
                                        <p:cTn id="8" dur="1000" fill="hold"/>
                                        <p:tgtEl>
                                          <p:spTgt spid="1561"/>
                                        </p:tgtEl>
                                        <p:attrNameLst>
                                          <p:attrName>ppt_x</p:attrName>
                                        </p:attrNameLst>
                                      </p:cBhvr>
                                      <p:tavLst>
                                        <p:tav tm="0">
                                          <p:val>
                                            <p:strVal val="#ppt_x"/>
                                          </p:val>
                                        </p:tav>
                                        <p:tav tm="100000">
                                          <p:val>
                                            <p:strVal val="#ppt_x"/>
                                          </p:val>
                                        </p:tav>
                                      </p:tavLst>
                                    </p:anim>
                                    <p:anim calcmode="lin" valueType="num">
                                      <p:cBhvr>
                                        <p:cTn id="9" dur="1000" fill="hold"/>
                                        <p:tgtEl>
                                          <p:spTgt spid="15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92"/>
                                        </p:tgtEl>
                                        <p:attrNameLst>
                                          <p:attrName>style.visibility</p:attrName>
                                        </p:attrNameLst>
                                      </p:cBhvr>
                                      <p:to>
                                        <p:strVal val="visible"/>
                                      </p:to>
                                    </p:set>
                                    <p:animEffect transition="in" filter="fade">
                                      <p:cBhvr>
                                        <p:cTn id="12" dur="1000"/>
                                        <p:tgtEl>
                                          <p:spTgt spid="1592"/>
                                        </p:tgtEl>
                                      </p:cBhvr>
                                    </p:animEffect>
                                    <p:anim calcmode="lin" valueType="num">
                                      <p:cBhvr>
                                        <p:cTn id="13" dur="1000" fill="hold"/>
                                        <p:tgtEl>
                                          <p:spTgt spid="1592"/>
                                        </p:tgtEl>
                                        <p:attrNameLst>
                                          <p:attrName>ppt_x</p:attrName>
                                        </p:attrNameLst>
                                      </p:cBhvr>
                                      <p:tavLst>
                                        <p:tav tm="0">
                                          <p:val>
                                            <p:strVal val="#ppt_x"/>
                                          </p:val>
                                        </p:tav>
                                        <p:tav tm="100000">
                                          <p:val>
                                            <p:strVal val="#ppt_x"/>
                                          </p:val>
                                        </p:tav>
                                      </p:tavLst>
                                    </p:anim>
                                    <p:anim calcmode="lin" valueType="num">
                                      <p:cBhvr>
                                        <p:cTn id="14" dur="1000" fill="hold"/>
                                        <p:tgtEl>
                                          <p:spTgt spid="15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565"/>
                                        </p:tgtEl>
                                        <p:attrNameLst>
                                          <p:attrName>style.visibility</p:attrName>
                                        </p:attrNameLst>
                                      </p:cBhvr>
                                      <p:to>
                                        <p:strVal val="visible"/>
                                      </p:to>
                                    </p:set>
                                    <p:animEffect transition="in" filter="fade">
                                      <p:cBhvr>
                                        <p:cTn id="34" dur="1000"/>
                                        <p:tgtEl>
                                          <p:spTgt spid="1565"/>
                                        </p:tgtEl>
                                      </p:cBhvr>
                                    </p:animEffect>
                                    <p:anim calcmode="lin" valueType="num">
                                      <p:cBhvr>
                                        <p:cTn id="35" dur="1000" fill="hold"/>
                                        <p:tgtEl>
                                          <p:spTgt spid="1565"/>
                                        </p:tgtEl>
                                        <p:attrNameLst>
                                          <p:attrName>ppt_x</p:attrName>
                                        </p:attrNameLst>
                                      </p:cBhvr>
                                      <p:tavLst>
                                        <p:tav tm="0">
                                          <p:val>
                                            <p:strVal val="#ppt_x"/>
                                          </p:val>
                                        </p:tav>
                                        <p:tav tm="100000">
                                          <p:val>
                                            <p:strVal val="#ppt_x"/>
                                          </p:val>
                                        </p:tav>
                                      </p:tavLst>
                                    </p:anim>
                                    <p:anim calcmode="lin" valueType="num">
                                      <p:cBhvr>
                                        <p:cTn id="36" dur="1000" fill="hold"/>
                                        <p:tgtEl>
                                          <p:spTgt spid="156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1000"/>
                                        <p:tgtEl>
                                          <p:spTgt spid="1032"/>
                                        </p:tgtEl>
                                      </p:cBhvr>
                                    </p:animEffect>
                                    <p:anim calcmode="lin" valueType="num">
                                      <p:cBhvr>
                                        <p:cTn id="40" dur="1000" fill="hold"/>
                                        <p:tgtEl>
                                          <p:spTgt spid="1032"/>
                                        </p:tgtEl>
                                        <p:attrNameLst>
                                          <p:attrName>ppt_x</p:attrName>
                                        </p:attrNameLst>
                                      </p:cBhvr>
                                      <p:tavLst>
                                        <p:tav tm="0">
                                          <p:val>
                                            <p:strVal val="#ppt_x"/>
                                          </p:val>
                                        </p:tav>
                                        <p:tav tm="100000">
                                          <p:val>
                                            <p:strVal val="#ppt_x"/>
                                          </p:val>
                                        </p:tav>
                                      </p:tavLst>
                                    </p:anim>
                                    <p:anim calcmode="lin" valueType="num">
                                      <p:cBhvr>
                                        <p:cTn id="41" dur="1000" fill="hold"/>
                                        <p:tgtEl>
                                          <p:spTgt spid="10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62"/>
                                        </p:tgtEl>
                                        <p:attrNameLst>
                                          <p:attrName>style.visibility</p:attrName>
                                        </p:attrNameLst>
                                      </p:cBhvr>
                                      <p:to>
                                        <p:strVal val="visible"/>
                                      </p:to>
                                    </p:set>
                                    <p:animEffect transition="in" filter="fade">
                                      <p:cBhvr>
                                        <p:cTn id="44" dur="1000"/>
                                        <p:tgtEl>
                                          <p:spTgt spid="1562"/>
                                        </p:tgtEl>
                                      </p:cBhvr>
                                    </p:animEffect>
                                    <p:anim calcmode="lin" valueType="num">
                                      <p:cBhvr>
                                        <p:cTn id="45" dur="1000" fill="hold"/>
                                        <p:tgtEl>
                                          <p:spTgt spid="1562"/>
                                        </p:tgtEl>
                                        <p:attrNameLst>
                                          <p:attrName>ppt_x</p:attrName>
                                        </p:attrNameLst>
                                      </p:cBhvr>
                                      <p:tavLst>
                                        <p:tav tm="0">
                                          <p:val>
                                            <p:strVal val="#ppt_x"/>
                                          </p:val>
                                        </p:tav>
                                        <p:tav tm="100000">
                                          <p:val>
                                            <p:strVal val="#ppt_x"/>
                                          </p:val>
                                        </p:tav>
                                      </p:tavLst>
                                    </p:anim>
                                    <p:anim calcmode="lin" valueType="num">
                                      <p:cBhvr>
                                        <p:cTn id="46" dur="1000" fill="hold"/>
                                        <p:tgtEl>
                                          <p:spTgt spid="156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55">
                                            <p:bg/>
                                          </p:spTgt>
                                        </p:tgtEl>
                                        <p:attrNameLst>
                                          <p:attrName>style.visibility</p:attrName>
                                        </p:attrNameLst>
                                      </p:cBhvr>
                                      <p:to>
                                        <p:strVal val="visible"/>
                                      </p:to>
                                    </p:set>
                                    <p:animEffect transition="in" filter="fade">
                                      <p:cBhvr>
                                        <p:cTn id="49" dur="1000"/>
                                        <p:tgtEl>
                                          <p:spTgt spid="1555">
                                            <p:bg/>
                                          </p:spTgt>
                                        </p:tgtEl>
                                      </p:cBhvr>
                                    </p:animEffect>
                                    <p:anim calcmode="lin" valueType="num">
                                      <p:cBhvr>
                                        <p:cTn id="50" dur="1000" fill="hold"/>
                                        <p:tgtEl>
                                          <p:spTgt spid="1555">
                                            <p:bg/>
                                          </p:spTgt>
                                        </p:tgtEl>
                                        <p:attrNameLst>
                                          <p:attrName>ppt_x</p:attrName>
                                        </p:attrNameLst>
                                      </p:cBhvr>
                                      <p:tavLst>
                                        <p:tav tm="0">
                                          <p:val>
                                            <p:strVal val="#ppt_x"/>
                                          </p:val>
                                        </p:tav>
                                        <p:tav tm="100000">
                                          <p:val>
                                            <p:strVal val="#ppt_x"/>
                                          </p:val>
                                        </p:tav>
                                      </p:tavLst>
                                    </p:anim>
                                    <p:anim calcmode="lin" valueType="num">
                                      <p:cBhvr>
                                        <p:cTn id="51" dur="1000" fill="hold"/>
                                        <p:tgtEl>
                                          <p:spTgt spid="1555">
                                            <p:bg/>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555">
                                            <p:txEl>
                                              <p:pRg st="0" end="0"/>
                                            </p:txEl>
                                          </p:spTgt>
                                        </p:tgtEl>
                                        <p:attrNameLst>
                                          <p:attrName>style.visibility</p:attrName>
                                        </p:attrNameLst>
                                      </p:cBhvr>
                                      <p:to>
                                        <p:strVal val="visible"/>
                                      </p:to>
                                    </p:set>
                                    <p:animEffect transition="in" filter="fade">
                                      <p:cBhvr>
                                        <p:cTn id="56" dur="1000"/>
                                        <p:tgtEl>
                                          <p:spTgt spid="1555">
                                            <p:txEl>
                                              <p:pRg st="0" end="0"/>
                                            </p:txEl>
                                          </p:spTgt>
                                        </p:tgtEl>
                                      </p:cBhvr>
                                    </p:animEffect>
                                    <p:anim calcmode="lin" valueType="num">
                                      <p:cBhvr>
                                        <p:cTn id="57" dur="1000" fill="hold"/>
                                        <p:tgtEl>
                                          <p:spTgt spid="1555">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555">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1000"/>
                                        <p:tgtEl>
                                          <p:spTgt spid="3"/>
                                        </p:tgtEl>
                                      </p:cBhvr>
                                    </p:animEffect>
                                    <p:anim calcmode="lin" valueType="num">
                                      <p:cBhvr>
                                        <p:cTn id="62" dur="1000" fill="hold"/>
                                        <p:tgtEl>
                                          <p:spTgt spid="3"/>
                                        </p:tgtEl>
                                        <p:attrNameLst>
                                          <p:attrName>ppt_x</p:attrName>
                                        </p:attrNameLst>
                                      </p:cBhvr>
                                      <p:tavLst>
                                        <p:tav tm="0">
                                          <p:val>
                                            <p:strVal val="#ppt_x"/>
                                          </p:val>
                                        </p:tav>
                                        <p:tav tm="100000">
                                          <p:val>
                                            <p:strVal val="#ppt_x"/>
                                          </p:val>
                                        </p:tav>
                                      </p:tavLst>
                                    </p:anim>
                                    <p:anim calcmode="lin" valueType="num">
                                      <p:cBhvr>
                                        <p:cTn id="63" dur="1000" fill="hold"/>
                                        <p:tgtEl>
                                          <p:spTgt spid="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1000"/>
                                        <p:tgtEl>
                                          <p:spTgt spid="6"/>
                                        </p:tgtEl>
                                      </p:cBhvr>
                                    </p:animEffect>
                                    <p:anim calcmode="lin" valueType="num">
                                      <p:cBhvr>
                                        <p:cTn id="67" dur="1000" fill="hold"/>
                                        <p:tgtEl>
                                          <p:spTgt spid="6"/>
                                        </p:tgtEl>
                                        <p:attrNameLst>
                                          <p:attrName>ppt_x</p:attrName>
                                        </p:attrNameLst>
                                      </p:cBhvr>
                                      <p:tavLst>
                                        <p:tav tm="0">
                                          <p:val>
                                            <p:strVal val="#ppt_x"/>
                                          </p:val>
                                        </p:tav>
                                        <p:tav tm="100000">
                                          <p:val>
                                            <p:strVal val="#ppt_x"/>
                                          </p:val>
                                        </p:tav>
                                      </p:tavLst>
                                    </p:anim>
                                    <p:anim calcmode="lin" valueType="num">
                                      <p:cBhvr>
                                        <p:cTn id="6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566"/>
                                        </p:tgtEl>
                                        <p:attrNameLst>
                                          <p:attrName>style.visibility</p:attrName>
                                        </p:attrNameLst>
                                      </p:cBhvr>
                                      <p:to>
                                        <p:strVal val="visible"/>
                                      </p:to>
                                    </p:set>
                                    <p:animEffect transition="in" filter="fade">
                                      <p:cBhvr>
                                        <p:cTn id="78" dur="1000"/>
                                        <p:tgtEl>
                                          <p:spTgt spid="1566"/>
                                        </p:tgtEl>
                                      </p:cBhvr>
                                    </p:animEffect>
                                    <p:anim calcmode="lin" valueType="num">
                                      <p:cBhvr>
                                        <p:cTn id="79" dur="1000" fill="hold"/>
                                        <p:tgtEl>
                                          <p:spTgt spid="1566"/>
                                        </p:tgtEl>
                                        <p:attrNameLst>
                                          <p:attrName>ppt_x</p:attrName>
                                        </p:attrNameLst>
                                      </p:cBhvr>
                                      <p:tavLst>
                                        <p:tav tm="0">
                                          <p:val>
                                            <p:strVal val="#ppt_x"/>
                                          </p:val>
                                        </p:tav>
                                        <p:tav tm="100000">
                                          <p:val>
                                            <p:strVal val="#ppt_x"/>
                                          </p:val>
                                        </p:tav>
                                      </p:tavLst>
                                    </p:anim>
                                    <p:anim calcmode="lin" valueType="num">
                                      <p:cBhvr>
                                        <p:cTn id="80" dur="1000" fill="hold"/>
                                        <p:tgtEl>
                                          <p:spTgt spid="156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4"/>
                                        </p:tgtEl>
                                        <p:attrNameLst>
                                          <p:attrName>style.visibility</p:attrName>
                                        </p:attrNameLst>
                                      </p:cBhvr>
                                      <p:to>
                                        <p:strVal val="visible"/>
                                      </p:to>
                                    </p:set>
                                    <p:animEffect transition="in" filter="fade">
                                      <p:cBhvr>
                                        <p:cTn id="83" dur="1000"/>
                                        <p:tgtEl>
                                          <p:spTgt spid="1034"/>
                                        </p:tgtEl>
                                      </p:cBhvr>
                                    </p:animEffect>
                                    <p:anim calcmode="lin" valueType="num">
                                      <p:cBhvr>
                                        <p:cTn id="84" dur="1000" fill="hold"/>
                                        <p:tgtEl>
                                          <p:spTgt spid="1034"/>
                                        </p:tgtEl>
                                        <p:attrNameLst>
                                          <p:attrName>ppt_x</p:attrName>
                                        </p:attrNameLst>
                                      </p:cBhvr>
                                      <p:tavLst>
                                        <p:tav tm="0">
                                          <p:val>
                                            <p:strVal val="#ppt_x"/>
                                          </p:val>
                                        </p:tav>
                                        <p:tav tm="100000">
                                          <p:val>
                                            <p:strVal val="#ppt_x"/>
                                          </p:val>
                                        </p:tav>
                                      </p:tavLst>
                                    </p:anim>
                                    <p:anim calcmode="lin" valueType="num">
                                      <p:cBhvr>
                                        <p:cTn id="85" dur="1000" fill="hold"/>
                                        <p:tgtEl>
                                          <p:spTgt spid="103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563"/>
                                        </p:tgtEl>
                                        <p:attrNameLst>
                                          <p:attrName>style.visibility</p:attrName>
                                        </p:attrNameLst>
                                      </p:cBhvr>
                                      <p:to>
                                        <p:strVal val="visible"/>
                                      </p:to>
                                    </p:set>
                                    <p:animEffect transition="in" filter="fade">
                                      <p:cBhvr>
                                        <p:cTn id="88" dur="1000"/>
                                        <p:tgtEl>
                                          <p:spTgt spid="1563"/>
                                        </p:tgtEl>
                                      </p:cBhvr>
                                    </p:animEffect>
                                    <p:anim calcmode="lin" valueType="num">
                                      <p:cBhvr>
                                        <p:cTn id="89" dur="1000" fill="hold"/>
                                        <p:tgtEl>
                                          <p:spTgt spid="1563"/>
                                        </p:tgtEl>
                                        <p:attrNameLst>
                                          <p:attrName>ppt_x</p:attrName>
                                        </p:attrNameLst>
                                      </p:cBhvr>
                                      <p:tavLst>
                                        <p:tav tm="0">
                                          <p:val>
                                            <p:strVal val="#ppt_x"/>
                                          </p:val>
                                        </p:tav>
                                        <p:tav tm="100000">
                                          <p:val>
                                            <p:strVal val="#ppt_x"/>
                                          </p:val>
                                        </p:tav>
                                      </p:tavLst>
                                    </p:anim>
                                    <p:anim calcmode="lin" valueType="num">
                                      <p:cBhvr>
                                        <p:cTn id="90" dur="1000" fill="hold"/>
                                        <p:tgtEl>
                                          <p:spTgt spid="156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557">
                                            <p:bg/>
                                          </p:spTgt>
                                        </p:tgtEl>
                                        <p:attrNameLst>
                                          <p:attrName>style.visibility</p:attrName>
                                        </p:attrNameLst>
                                      </p:cBhvr>
                                      <p:to>
                                        <p:strVal val="visible"/>
                                      </p:to>
                                    </p:set>
                                    <p:animEffect transition="in" filter="fade">
                                      <p:cBhvr>
                                        <p:cTn id="93" dur="1000"/>
                                        <p:tgtEl>
                                          <p:spTgt spid="1557">
                                            <p:bg/>
                                          </p:spTgt>
                                        </p:tgtEl>
                                      </p:cBhvr>
                                    </p:animEffect>
                                    <p:anim calcmode="lin" valueType="num">
                                      <p:cBhvr>
                                        <p:cTn id="94" dur="1000" fill="hold"/>
                                        <p:tgtEl>
                                          <p:spTgt spid="1557">
                                            <p:bg/>
                                          </p:spTgt>
                                        </p:tgtEl>
                                        <p:attrNameLst>
                                          <p:attrName>ppt_x</p:attrName>
                                        </p:attrNameLst>
                                      </p:cBhvr>
                                      <p:tavLst>
                                        <p:tav tm="0">
                                          <p:val>
                                            <p:strVal val="#ppt_x"/>
                                          </p:val>
                                        </p:tav>
                                        <p:tav tm="100000">
                                          <p:val>
                                            <p:strVal val="#ppt_x"/>
                                          </p:val>
                                        </p:tav>
                                      </p:tavLst>
                                    </p:anim>
                                    <p:anim calcmode="lin" valueType="num">
                                      <p:cBhvr>
                                        <p:cTn id="95" dur="1000" fill="hold"/>
                                        <p:tgtEl>
                                          <p:spTgt spid="1557">
                                            <p:bg/>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557">
                                            <p:txEl>
                                              <p:pRg st="0" end="0"/>
                                            </p:txEl>
                                          </p:spTgt>
                                        </p:tgtEl>
                                        <p:attrNameLst>
                                          <p:attrName>style.visibility</p:attrName>
                                        </p:attrNameLst>
                                      </p:cBhvr>
                                      <p:to>
                                        <p:strVal val="visible"/>
                                      </p:to>
                                    </p:set>
                                    <p:animEffect transition="in" filter="fade">
                                      <p:cBhvr>
                                        <p:cTn id="100" dur="1000"/>
                                        <p:tgtEl>
                                          <p:spTgt spid="1557">
                                            <p:txEl>
                                              <p:pRg st="0" end="0"/>
                                            </p:txEl>
                                          </p:spTgt>
                                        </p:tgtEl>
                                      </p:cBhvr>
                                    </p:animEffect>
                                    <p:anim calcmode="lin" valueType="num">
                                      <p:cBhvr>
                                        <p:cTn id="101" dur="1000" fill="hold"/>
                                        <p:tgtEl>
                                          <p:spTgt spid="1557">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15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1000"/>
                                        <p:tgtEl>
                                          <p:spTgt spid="5"/>
                                        </p:tgtEl>
                                      </p:cBhvr>
                                    </p:animEffect>
                                    <p:anim calcmode="lin" valueType="num">
                                      <p:cBhvr>
                                        <p:cTn id="106" dur="1000" fill="hold"/>
                                        <p:tgtEl>
                                          <p:spTgt spid="5"/>
                                        </p:tgtEl>
                                        <p:attrNameLst>
                                          <p:attrName>ppt_x</p:attrName>
                                        </p:attrNameLst>
                                      </p:cBhvr>
                                      <p:tavLst>
                                        <p:tav tm="0">
                                          <p:val>
                                            <p:strVal val="#ppt_x"/>
                                          </p:val>
                                        </p:tav>
                                        <p:tav tm="100000">
                                          <p:val>
                                            <p:strVal val="#ppt_x"/>
                                          </p:val>
                                        </p:tav>
                                      </p:tavLst>
                                    </p:anim>
                                    <p:anim calcmode="lin" valueType="num">
                                      <p:cBhvr>
                                        <p:cTn id="10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1000"/>
                                        <p:tgtEl>
                                          <p:spTgt spid="9"/>
                                        </p:tgtEl>
                                      </p:cBhvr>
                                    </p:animEffect>
                                    <p:anim calcmode="lin" valueType="num">
                                      <p:cBhvr>
                                        <p:cTn id="113" dur="1000" fill="hold"/>
                                        <p:tgtEl>
                                          <p:spTgt spid="9"/>
                                        </p:tgtEl>
                                        <p:attrNameLst>
                                          <p:attrName>ppt_x</p:attrName>
                                        </p:attrNameLst>
                                      </p:cBhvr>
                                      <p:tavLst>
                                        <p:tav tm="0">
                                          <p:val>
                                            <p:strVal val="#ppt_x"/>
                                          </p:val>
                                        </p:tav>
                                        <p:tav tm="100000">
                                          <p:val>
                                            <p:strVal val="#ppt_x"/>
                                          </p:val>
                                        </p:tav>
                                      </p:tavLst>
                                    </p:anim>
                                    <p:anim calcmode="lin" valueType="num">
                                      <p:cBhvr>
                                        <p:cTn id="114" dur="1000" fill="hold"/>
                                        <p:tgtEl>
                                          <p:spTgt spid="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567"/>
                                        </p:tgtEl>
                                        <p:attrNameLst>
                                          <p:attrName>style.visibility</p:attrName>
                                        </p:attrNameLst>
                                      </p:cBhvr>
                                      <p:to>
                                        <p:strVal val="visible"/>
                                      </p:to>
                                    </p:set>
                                    <p:animEffect transition="in" filter="fade">
                                      <p:cBhvr>
                                        <p:cTn id="117" dur="1000"/>
                                        <p:tgtEl>
                                          <p:spTgt spid="1567"/>
                                        </p:tgtEl>
                                      </p:cBhvr>
                                    </p:animEffect>
                                    <p:anim calcmode="lin" valueType="num">
                                      <p:cBhvr>
                                        <p:cTn id="118" dur="1000" fill="hold"/>
                                        <p:tgtEl>
                                          <p:spTgt spid="1567"/>
                                        </p:tgtEl>
                                        <p:attrNameLst>
                                          <p:attrName>ppt_x</p:attrName>
                                        </p:attrNameLst>
                                      </p:cBhvr>
                                      <p:tavLst>
                                        <p:tav tm="0">
                                          <p:val>
                                            <p:strVal val="#ppt_x"/>
                                          </p:val>
                                        </p:tav>
                                        <p:tav tm="100000">
                                          <p:val>
                                            <p:strVal val="#ppt_x"/>
                                          </p:val>
                                        </p:tav>
                                      </p:tavLst>
                                    </p:anim>
                                    <p:anim calcmode="lin" valueType="num">
                                      <p:cBhvr>
                                        <p:cTn id="119" dur="1000" fill="hold"/>
                                        <p:tgtEl>
                                          <p:spTgt spid="156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564"/>
                                        </p:tgtEl>
                                        <p:attrNameLst>
                                          <p:attrName>style.visibility</p:attrName>
                                        </p:attrNameLst>
                                      </p:cBhvr>
                                      <p:to>
                                        <p:strVal val="visible"/>
                                      </p:to>
                                    </p:set>
                                    <p:animEffect transition="in" filter="fade">
                                      <p:cBhvr>
                                        <p:cTn id="122" dur="1000"/>
                                        <p:tgtEl>
                                          <p:spTgt spid="1564"/>
                                        </p:tgtEl>
                                      </p:cBhvr>
                                    </p:animEffect>
                                    <p:anim calcmode="lin" valueType="num">
                                      <p:cBhvr>
                                        <p:cTn id="123" dur="1000" fill="hold"/>
                                        <p:tgtEl>
                                          <p:spTgt spid="1564"/>
                                        </p:tgtEl>
                                        <p:attrNameLst>
                                          <p:attrName>ppt_x</p:attrName>
                                        </p:attrNameLst>
                                      </p:cBhvr>
                                      <p:tavLst>
                                        <p:tav tm="0">
                                          <p:val>
                                            <p:strVal val="#ppt_x"/>
                                          </p:val>
                                        </p:tav>
                                        <p:tav tm="100000">
                                          <p:val>
                                            <p:strVal val="#ppt_x"/>
                                          </p:val>
                                        </p:tav>
                                      </p:tavLst>
                                    </p:anim>
                                    <p:anim calcmode="lin" valueType="num">
                                      <p:cBhvr>
                                        <p:cTn id="124" dur="1000" fill="hold"/>
                                        <p:tgtEl>
                                          <p:spTgt spid="156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1036"/>
                                        </p:tgtEl>
                                        <p:attrNameLst>
                                          <p:attrName>style.visibility</p:attrName>
                                        </p:attrNameLst>
                                      </p:cBhvr>
                                      <p:to>
                                        <p:strVal val="visible"/>
                                      </p:to>
                                    </p:set>
                                    <p:animEffect transition="in" filter="fade">
                                      <p:cBhvr>
                                        <p:cTn id="127" dur="1000"/>
                                        <p:tgtEl>
                                          <p:spTgt spid="1036"/>
                                        </p:tgtEl>
                                      </p:cBhvr>
                                    </p:animEffect>
                                    <p:anim calcmode="lin" valueType="num">
                                      <p:cBhvr>
                                        <p:cTn id="128" dur="1000" fill="hold"/>
                                        <p:tgtEl>
                                          <p:spTgt spid="1036"/>
                                        </p:tgtEl>
                                        <p:attrNameLst>
                                          <p:attrName>ppt_x</p:attrName>
                                        </p:attrNameLst>
                                      </p:cBhvr>
                                      <p:tavLst>
                                        <p:tav tm="0">
                                          <p:val>
                                            <p:strVal val="#ppt_x"/>
                                          </p:val>
                                        </p:tav>
                                        <p:tav tm="100000">
                                          <p:val>
                                            <p:strVal val="#ppt_x"/>
                                          </p:val>
                                        </p:tav>
                                      </p:tavLst>
                                    </p:anim>
                                    <p:anim calcmode="lin" valueType="num">
                                      <p:cBhvr>
                                        <p:cTn id="129" dur="1000" fill="hold"/>
                                        <p:tgtEl>
                                          <p:spTgt spid="103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559">
                                            <p:bg/>
                                          </p:spTgt>
                                        </p:tgtEl>
                                        <p:attrNameLst>
                                          <p:attrName>style.visibility</p:attrName>
                                        </p:attrNameLst>
                                      </p:cBhvr>
                                      <p:to>
                                        <p:strVal val="visible"/>
                                      </p:to>
                                    </p:set>
                                    <p:animEffect transition="in" filter="fade">
                                      <p:cBhvr>
                                        <p:cTn id="132" dur="1000"/>
                                        <p:tgtEl>
                                          <p:spTgt spid="1559">
                                            <p:bg/>
                                          </p:spTgt>
                                        </p:tgtEl>
                                      </p:cBhvr>
                                    </p:animEffect>
                                    <p:anim calcmode="lin" valueType="num">
                                      <p:cBhvr>
                                        <p:cTn id="133" dur="1000" fill="hold"/>
                                        <p:tgtEl>
                                          <p:spTgt spid="1559">
                                            <p:bg/>
                                          </p:spTgt>
                                        </p:tgtEl>
                                        <p:attrNameLst>
                                          <p:attrName>ppt_x</p:attrName>
                                        </p:attrNameLst>
                                      </p:cBhvr>
                                      <p:tavLst>
                                        <p:tav tm="0">
                                          <p:val>
                                            <p:strVal val="#ppt_x"/>
                                          </p:val>
                                        </p:tav>
                                        <p:tav tm="100000">
                                          <p:val>
                                            <p:strVal val="#ppt_x"/>
                                          </p:val>
                                        </p:tav>
                                      </p:tavLst>
                                    </p:anim>
                                    <p:anim calcmode="lin" valueType="num">
                                      <p:cBhvr>
                                        <p:cTn id="134" dur="1000" fill="hold"/>
                                        <p:tgtEl>
                                          <p:spTgt spid="1559">
                                            <p:bg/>
                                          </p:spTgt>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1559">
                                            <p:txEl>
                                              <p:pRg st="0" end="0"/>
                                            </p:txEl>
                                          </p:spTgt>
                                        </p:tgtEl>
                                        <p:attrNameLst>
                                          <p:attrName>style.visibility</p:attrName>
                                        </p:attrNameLst>
                                      </p:cBhvr>
                                      <p:to>
                                        <p:strVal val="visible"/>
                                      </p:to>
                                    </p:set>
                                    <p:animEffect transition="in" filter="fade">
                                      <p:cBhvr>
                                        <p:cTn id="139" dur="1000"/>
                                        <p:tgtEl>
                                          <p:spTgt spid="1559">
                                            <p:txEl>
                                              <p:pRg st="0" end="0"/>
                                            </p:txEl>
                                          </p:spTgt>
                                        </p:tgtEl>
                                      </p:cBhvr>
                                    </p:animEffect>
                                    <p:anim calcmode="lin" valueType="num">
                                      <p:cBhvr>
                                        <p:cTn id="140" dur="1000" fill="hold"/>
                                        <p:tgtEl>
                                          <p:spTgt spid="1559">
                                            <p:txEl>
                                              <p:pRg st="0" end="0"/>
                                            </p:txEl>
                                          </p:spTgt>
                                        </p:tgtEl>
                                        <p:attrNameLst>
                                          <p:attrName>ppt_x</p:attrName>
                                        </p:attrNameLst>
                                      </p:cBhvr>
                                      <p:tavLst>
                                        <p:tav tm="0">
                                          <p:val>
                                            <p:strVal val="#ppt_x"/>
                                          </p:val>
                                        </p:tav>
                                        <p:tav tm="100000">
                                          <p:val>
                                            <p:strVal val="#ppt_x"/>
                                          </p:val>
                                        </p:tav>
                                      </p:tavLst>
                                    </p:anim>
                                    <p:anim calcmode="lin" valueType="num">
                                      <p:cBhvr>
                                        <p:cTn id="141" dur="1000" fill="hold"/>
                                        <p:tgtEl>
                                          <p:spTgt spid="1559">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560">
                                            <p:txEl>
                                              <p:pRg st="0" end="0"/>
                                            </p:txEl>
                                          </p:spTgt>
                                        </p:tgtEl>
                                        <p:attrNameLst>
                                          <p:attrName>style.visibility</p:attrName>
                                        </p:attrNameLst>
                                      </p:cBhvr>
                                      <p:to>
                                        <p:strVal val="visible"/>
                                      </p:to>
                                    </p:set>
                                    <p:animEffect transition="in" filter="fade">
                                      <p:cBhvr>
                                        <p:cTn id="144" dur="1000"/>
                                        <p:tgtEl>
                                          <p:spTgt spid="1560">
                                            <p:txEl>
                                              <p:pRg st="0" end="0"/>
                                            </p:txEl>
                                          </p:spTgt>
                                        </p:tgtEl>
                                      </p:cBhvr>
                                    </p:animEffect>
                                    <p:anim calcmode="lin" valueType="num">
                                      <p:cBhvr>
                                        <p:cTn id="145" dur="1000" fill="hold"/>
                                        <p:tgtEl>
                                          <p:spTgt spid="1560">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156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5" grpId="0" build="p" animBg="1"/>
      <p:bldP spid="1557" grpId="0" build="p" animBg="1"/>
      <p:bldP spid="1559" grpId="0" build="p" animBg="1"/>
      <p:bldP spid="1560" grpId="0" build="p"/>
      <p:bldP spid="1561" grpId="0" animBg="1"/>
      <p:bldP spid="1562" grpId="0" animBg="1"/>
      <p:bldP spid="1563" grpId="0" animBg="1"/>
      <p:bldP spid="1564" grpId="0" animBg="1"/>
      <p:bldP spid="8" grpId="0" animBg="1"/>
      <p:bldP spid="2" grpId="0"/>
      <p:bldP spid="3" grpId="0"/>
      <p:bldP spid="5" grpId="0"/>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64;p29">
            <a:extLst>
              <a:ext uri="{FF2B5EF4-FFF2-40B4-BE49-F238E27FC236}">
                <a16:creationId xmlns:a16="http://schemas.microsoft.com/office/drawing/2014/main" id="{5DFC10E8-E7E4-AB46-8836-432EF073EF46}"/>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3</a:t>
            </a:r>
            <a:r>
              <a:rPr lang="vi-VN" sz="2000"/>
              <a:t>: </a:t>
            </a:r>
            <a:r>
              <a:rPr lang="en-US" sz="2000"/>
              <a:t>THỰC HIỆN HÓA NGHIÊN CỨU</a:t>
            </a:r>
            <a:endParaRPr lang="vi-VN" sz="2000"/>
          </a:p>
        </p:txBody>
      </p:sp>
      <p:sp>
        <p:nvSpPr>
          <p:cNvPr id="4" name="Hộp Văn bản 3">
            <a:extLst>
              <a:ext uri="{FF2B5EF4-FFF2-40B4-BE49-F238E27FC236}">
                <a16:creationId xmlns:a16="http://schemas.microsoft.com/office/drawing/2014/main" id="{CBBFA8C7-01DA-65B4-0BF9-1B377085AF7F}"/>
              </a:ext>
            </a:extLst>
          </p:cNvPr>
          <p:cNvSpPr txBox="1"/>
          <p:nvPr/>
        </p:nvSpPr>
        <p:spPr>
          <a:xfrm>
            <a:off x="165748" y="589273"/>
            <a:ext cx="3507264" cy="307777"/>
          </a:xfrm>
          <a:prstGeom prst="rect">
            <a:avLst/>
          </a:prstGeom>
          <a:noFill/>
        </p:spPr>
        <p:txBody>
          <a:bodyPr wrap="square" rtlCol="0">
            <a:spAutoFit/>
          </a:bodyPr>
          <a:lstStyle/>
          <a:p>
            <a:r>
              <a:rPr lang="en-US" b="1">
                <a:solidFill>
                  <a:schemeClr val="tx2"/>
                </a:solidFill>
                <a:latin typeface="Montserrat" panose="00000500000000000000" pitchFamily="2" charset="0"/>
              </a:rPr>
              <a:t>Mô hình dữ liệu mức quan niệm</a:t>
            </a:r>
          </a:p>
        </p:txBody>
      </p:sp>
      <p:pic>
        <p:nvPicPr>
          <p:cNvPr id="5" name="Hình ảnh 4">
            <a:extLst>
              <a:ext uri="{FF2B5EF4-FFF2-40B4-BE49-F238E27FC236}">
                <a16:creationId xmlns:a16="http://schemas.microsoft.com/office/drawing/2014/main" id="{739737C2-D47A-8EA7-9964-18D3B5F7EB8A}"/>
              </a:ext>
            </a:extLst>
          </p:cNvPr>
          <p:cNvPicPr>
            <a:picLocks noChangeAspect="1"/>
          </p:cNvPicPr>
          <p:nvPr/>
        </p:nvPicPr>
        <p:blipFill>
          <a:blip r:embed="rId2"/>
          <a:stretch>
            <a:fillRect/>
          </a:stretch>
        </p:blipFill>
        <p:spPr>
          <a:xfrm>
            <a:off x="1313821" y="943526"/>
            <a:ext cx="6516358" cy="3916150"/>
          </a:xfrm>
          <a:prstGeom prst="rect">
            <a:avLst/>
          </a:prstGeom>
        </p:spPr>
      </p:pic>
      <p:sp>
        <p:nvSpPr>
          <p:cNvPr id="2" name="Hộp Văn bản 1">
            <a:extLst>
              <a:ext uri="{FF2B5EF4-FFF2-40B4-BE49-F238E27FC236}">
                <a16:creationId xmlns:a16="http://schemas.microsoft.com/office/drawing/2014/main" id="{261479CC-A458-2B07-A147-2F2140543E59}"/>
              </a:ext>
            </a:extLst>
          </p:cNvPr>
          <p:cNvSpPr txBox="1"/>
          <p:nvPr/>
        </p:nvSpPr>
        <p:spPr>
          <a:xfrm>
            <a:off x="2830530" y="4808772"/>
            <a:ext cx="3482939" cy="292388"/>
          </a:xfrm>
          <a:prstGeom prst="rect">
            <a:avLst/>
          </a:prstGeom>
          <a:noFill/>
        </p:spPr>
        <p:txBody>
          <a:bodyPr wrap="square" rtlCol="0">
            <a:spAutoFit/>
          </a:bodyPr>
          <a:lstStyle/>
          <a:p>
            <a:pPr algn="ctr"/>
            <a:r>
              <a:rPr lang="en-US" sz="1300">
                <a:latin typeface="Montserrat" panose="00000500000000000000" pitchFamily="2" charset="0"/>
              </a:rPr>
              <a:t>Mô hình dữ liệu mức quan niệm</a:t>
            </a:r>
          </a:p>
        </p:txBody>
      </p:sp>
      <p:sp>
        <p:nvSpPr>
          <p:cNvPr id="6" name="Hộp Văn bản 5">
            <a:extLst>
              <a:ext uri="{FF2B5EF4-FFF2-40B4-BE49-F238E27FC236}">
                <a16:creationId xmlns:a16="http://schemas.microsoft.com/office/drawing/2014/main" id="{62A564AC-A3B4-3583-E1C9-BA39E5DF565F}"/>
              </a:ext>
            </a:extLst>
          </p:cNvPr>
          <p:cNvSpPr txBox="1"/>
          <p:nvPr/>
        </p:nvSpPr>
        <p:spPr>
          <a:xfrm>
            <a:off x="8815227" y="4835723"/>
            <a:ext cx="328773" cy="307777"/>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162602693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64;p29">
            <a:extLst>
              <a:ext uri="{FF2B5EF4-FFF2-40B4-BE49-F238E27FC236}">
                <a16:creationId xmlns:a16="http://schemas.microsoft.com/office/drawing/2014/main" id="{5DFC10E8-E7E4-AB46-8836-432EF073EF46}"/>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3</a:t>
            </a:r>
            <a:r>
              <a:rPr lang="vi-VN" sz="2000"/>
              <a:t>: </a:t>
            </a:r>
            <a:r>
              <a:rPr lang="en-US" sz="2000"/>
              <a:t>THỰC HIỆN HÓA NGHIÊN CỨU</a:t>
            </a:r>
            <a:endParaRPr lang="vi-VN" sz="2000"/>
          </a:p>
        </p:txBody>
      </p:sp>
      <p:sp>
        <p:nvSpPr>
          <p:cNvPr id="4" name="Hộp Văn bản 3">
            <a:extLst>
              <a:ext uri="{FF2B5EF4-FFF2-40B4-BE49-F238E27FC236}">
                <a16:creationId xmlns:a16="http://schemas.microsoft.com/office/drawing/2014/main" id="{CBBFA8C7-01DA-65B4-0BF9-1B377085AF7F}"/>
              </a:ext>
            </a:extLst>
          </p:cNvPr>
          <p:cNvSpPr txBox="1"/>
          <p:nvPr/>
        </p:nvSpPr>
        <p:spPr>
          <a:xfrm>
            <a:off x="160610" y="610791"/>
            <a:ext cx="2729752" cy="307777"/>
          </a:xfrm>
          <a:prstGeom prst="rect">
            <a:avLst/>
          </a:prstGeom>
          <a:noFill/>
        </p:spPr>
        <p:txBody>
          <a:bodyPr wrap="square" rtlCol="0">
            <a:spAutoFit/>
          </a:bodyPr>
          <a:lstStyle/>
          <a:p>
            <a:r>
              <a:rPr lang="en-US" b="1">
                <a:solidFill>
                  <a:schemeClr val="tx2"/>
                </a:solidFill>
                <a:latin typeface="Montserrat" panose="00000500000000000000" pitchFamily="2" charset="0"/>
              </a:rPr>
              <a:t>Mô hình dữ liệu mức vật lý</a:t>
            </a:r>
          </a:p>
        </p:txBody>
      </p:sp>
      <p:pic>
        <p:nvPicPr>
          <p:cNvPr id="2" name="Hình ảnh 1">
            <a:extLst>
              <a:ext uri="{FF2B5EF4-FFF2-40B4-BE49-F238E27FC236}">
                <a16:creationId xmlns:a16="http://schemas.microsoft.com/office/drawing/2014/main" id="{9DD0B3E0-2EF1-E8C2-0DE9-AE2ED7413EB2}"/>
              </a:ext>
            </a:extLst>
          </p:cNvPr>
          <p:cNvPicPr>
            <a:picLocks noChangeAspect="1"/>
          </p:cNvPicPr>
          <p:nvPr/>
        </p:nvPicPr>
        <p:blipFill>
          <a:blip r:embed="rId2"/>
          <a:stretch>
            <a:fillRect/>
          </a:stretch>
        </p:blipFill>
        <p:spPr>
          <a:xfrm>
            <a:off x="1381535" y="918568"/>
            <a:ext cx="6380927" cy="3854415"/>
          </a:xfrm>
          <a:prstGeom prst="rect">
            <a:avLst/>
          </a:prstGeom>
        </p:spPr>
      </p:pic>
      <p:sp>
        <p:nvSpPr>
          <p:cNvPr id="5" name="Hộp Văn bản 4">
            <a:extLst>
              <a:ext uri="{FF2B5EF4-FFF2-40B4-BE49-F238E27FC236}">
                <a16:creationId xmlns:a16="http://schemas.microsoft.com/office/drawing/2014/main" id="{8E0066E5-728B-DA70-E6EA-2F68132FC678}"/>
              </a:ext>
            </a:extLst>
          </p:cNvPr>
          <p:cNvSpPr txBox="1"/>
          <p:nvPr/>
        </p:nvSpPr>
        <p:spPr>
          <a:xfrm>
            <a:off x="2830530" y="4808772"/>
            <a:ext cx="3482939" cy="292388"/>
          </a:xfrm>
          <a:prstGeom prst="rect">
            <a:avLst/>
          </a:prstGeom>
          <a:noFill/>
        </p:spPr>
        <p:txBody>
          <a:bodyPr wrap="square" rtlCol="0">
            <a:spAutoFit/>
          </a:bodyPr>
          <a:lstStyle/>
          <a:p>
            <a:pPr algn="ctr"/>
            <a:r>
              <a:rPr lang="en-US" sz="1300">
                <a:latin typeface="Montserrat" panose="00000500000000000000" pitchFamily="2" charset="0"/>
              </a:rPr>
              <a:t>Mô hình dữ liệu mức vật lý</a:t>
            </a:r>
          </a:p>
        </p:txBody>
      </p:sp>
      <p:sp>
        <p:nvSpPr>
          <p:cNvPr id="6" name="Hộp Văn bản 5">
            <a:extLst>
              <a:ext uri="{FF2B5EF4-FFF2-40B4-BE49-F238E27FC236}">
                <a16:creationId xmlns:a16="http://schemas.microsoft.com/office/drawing/2014/main" id="{115DF5AB-2685-5E0B-02A2-670DBBD59678}"/>
              </a:ext>
            </a:extLst>
          </p:cNvPr>
          <p:cNvSpPr txBox="1"/>
          <p:nvPr/>
        </p:nvSpPr>
        <p:spPr>
          <a:xfrm>
            <a:off x="8815227" y="4835723"/>
            <a:ext cx="328773" cy="307777"/>
          </a:xfrm>
          <a:prstGeom prst="rect">
            <a:avLst/>
          </a:prstGeom>
          <a:noFill/>
        </p:spPr>
        <p:txBody>
          <a:bodyPr wrap="square" rtlCol="0">
            <a:spAutoFit/>
          </a:bodyPr>
          <a:lstStyle/>
          <a:p>
            <a:r>
              <a:rPr lang="en-US"/>
              <a:t>7</a:t>
            </a:r>
          </a:p>
        </p:txBody>
      </p:sp>
    </p:spTree>
    <p:extLst>
      <p:ext uri="{BB962C8B-B14F-4D97-AF65-F5344CB8AC3E}">
        <p14:creationId xmlns:p14="http://schemas.microsoft.com/office/powerpoint/2010/main" val="187392230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pic>
        <p:nvPicPr>
          <p:cNvPr id="8" name="Hình ảnh 7">
            <a:extLst>
              <a:ext uri="{FF2B5EF4-FFF2-40B4-BE49-F238E27FC236}">
                <a16:creationId xmlns:a16="http://schemas.microsoft.com/office/drawing/2014/main" id="{2B4FC48A-DAF9-9DCC-DC4E-472B1636EA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9137"/>
          <a:stretch/>
        </p:blipFill>
        <p:spPr>
          <a:xfrm>
            <a:off x="1117868" y="975878"/>
            <a:ext cx="6908264" cy="4019705"/>
          </a:xfrm>
          <a:prstGeom prst="rect">
            <a:avLst/>
          </a:prstGeom>
        </p:spPr>
      </p:pic>
      <p:sp>
        <p:nvSpPr>
          <p:cNvPr id="9" name="Hộp Văn bản 8">
            <a:extLst>
              <a:ext uri="{FF2B5EF4-FFF2-40B4-BE49-F238E27FC236}">
                <a16:creationId xmlns:a16="http://schemas.microsoft.com/office/drawing/2014/main" id="{C26071C2-9578-FB12-0994-B54774B1E749}"/>
              </a:ext>
            </a:extLst>
          </p:cNvPr>
          <p:cNvSpPr txBox="1"/>
          <p:nvPr/>
        </p:nvSpPr>
        <p:spPr>
          <a:xfrm>
            <a:off x="3412189" y="668101"/>
            <a:ext cx="2319618" cy="307777"/>
          </a:xfrm>
          <a:prstGeom prst="rect">
            <a:avLst/>
          </a:prstGeom>
          <a:noFill/>
        </p:spPr>
        <p:txBody>
          <a:bodyPr wrap="square" rtlCol="0">
            <a:spAutoFit/>
          </a:bodyPr>
          <a:lstStyle/>
          <a:p>
            <a:pPr algn="ctr"/>
            <a:r>
              <a:rPr lang="en-US">
                <a:latin typeface="Montserrat" panose="00000500000000000000" pitchFamily="2" charset="0"/>
              </a:rPr>
              <a:t>Giao diện trang chủ</a:t>
            </a:r>
          </a:p>
        </p:txBody>
      </p:sp>
      <p:sp>
        <p:nvSpPr>
          <p:cNvPr id="2" name="Hộp Văn bản 1">
            <a:extLst>
              <a:ext uri="{FF2B5EF4-FFF2-40B4-BE49-F238E27FC236}">
                <a16:creationId xmlns:a16="http://schemas.microsoft.com/office/drawing/2014/main" id="{510DAD79-8744-B964-43B7-9AC0C698053E}"/>
              </a:ext>
            </a:extLst>
          </p:cNvPr>
          <p:cNvSpPr txBox="1"/>
          <p:nvPr/>
        </p:nvSpPr>
        <p:spPr>
          <a:xfrm>
            <a:off x="8815227" y="4835723"/>
            <a:ext cx="328773"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391600852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giới thiệu</a:t>
            </a:r>
          </a:p>
        </p:txBody>
      </p:sp>
      <p:pic>
        <p:nvPicPr>
          <p:cNvPr id="2" name="Hình ảnh 1">
            <a:extLst>
              <a:ext uri="{FF2B5EF4-FFF2-40B4-BE49-F238E27FC236}">
                <a16:creationId xmlns:a16="http://schemas.microsoft.com/office/drawing/2014/main" id="{7126B64E-1EE9-0B3D-A522-2E94CB60CA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821"/>
          <a:stretch/>
        </p:blipFill>
        <p:spPr>
          <a:xfrm>
            <a:off x="1079124" y="975878"/>
            <a:ext cx="6985747" cy="4063178"/>
          </a:xfrm>
          <a:prstGeom prst="rect">
            <a:avLst/>
          </a:prstGeom>
        </p:spPr>
      </p:pic>
      <p:sp>
        <p:nvSpPr>
          <p:cNvPr id="3" name="Hộp Văn bản 2">
            <a:extLst>
              <a:ext uri="{FF2B5EF4-FFF2-40B4-BE49-F238E27FC236}">
                <a16:creationId xmlns:a16="http://schemas.microsoft.com/office/drawing/2014/main" id="{E4EEC681-059D-7352-1C00-AC7D7FA75259}"/>
              </a:ext>
            </a:extLst>
          </p:cNvPr>
          <p:cNvSpPr txBox="1"/>
          <p:nvPr/>
        </p:nvSpPr>
        <p:spPr>
          <a:xfrm>
            <a:off x="8815227" y="4835723"/>
            <a:ext cx="328773" cy="307777"/>
          </a:xfrm>
          <a:prstGeom prst="rect">
            <a:avLst/>
          </a:prstGeom>
          <a:noFill/>
        </p:spPr>
        <p:txBody>
          <a:bodyPr wrap="square" rtlCol="0">
            <a:spAutoFit/>
          </a:bodyPr>
          <a:lstStyle/>
          <a:p>
            <a:r>
              <a:rPr lang="en-US"/>
              <a:t>9</a:t>
            </a:r>
          </a:p>
        </p:txBody>
      </p:sp>
    </p:spTree>
    <p:extLst>
      <p:ext uri="{BB962C8B-B14F-4D97-AF65-F5344CB8AC3E}">
        <p14:creationId xmlns:p14="http://schemas.microsoft.com/office/powerpoint/2010/main" val="2793583039"/>
      </p:ext>
    </p:extLst>
  </p:cSld>
  <p:clrMapOvr>
    <a:masterClrMapping/>
  </p:clrMapOvr>
  <p:transition spd="slow">
    <p:push dir="u"/>
  </p:transition>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849</Words>
  <Application>Microsoft Office PowerPoint</Application>
  <PresentationFormat>Trình chiếu Trên màn hình (16:9)</PresentationFormat>
  <Paragraphs>95</Paragraphs>
  <Slides>18</Slides>
  <Notes>6</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18</vt:i4>
      </vt:variant>
    </vt:vector>
  </HeadingPairs>
  <TitlesOfParts>
    <vt:vector size="26" baseType="lpstr">
      <vt:lpstr>Montserrat</vt:lpstr>
      <vt:lpstr>Be Vietnam Pro Black</vt:lpstr>
      <vt:lpstr>Raleway</vt:lpstr>
      <vt:lpstr>Arial</vt:lpstr>
      <vt:lpstr>Inter</vt:lpstr>
      <vt:lpstr>Wingdings</vt:lpstr>
      <vt:lpstr>Times New Roman</vt:lpstr>
      <vt:lpstr>Medical Conference Style Presentation by Slidesgo</vt:lpstr>
      <vt:lpstr>BÁO CÁO KHÓA LUẬN TỐT NGHIỆP</vt:lpstr>
      <vt:lpstr>NỘI DUNG</vt:lpstr>
      <vt:lpstr>CHƯƠNG 01: TỔNG QUAN</vt:lpstr>
      <vt:lpstr>CHƯƠNG 01: TỔNG QUAN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Thảo Hiếu</dc:creator>
  <cp:lastModifiedBy>Thảo Hiếu</cp:lastModifiedBy>
  <cp:revision>5</cp:revision>
  <dcterms:modified xsi:type="dcterms:W3CDTF">2024-07-17T02:45:03Z</dcterms:modified>
</cp:coreProperties>
</file>